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Ex2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3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4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7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256" r:id="rId5"/>
    <p:sldId id="274" r:id="rId6"/>
    <p:sldId id="275" r:id="rId7"/>
    <p:sldId id="280" r:id="rId8"/>
    <p:sldId id="281" r:id="rId9"/>
  </p:sldIdLst>
  <p:sldSz cx="24371300" cy="13716000"/>
  <p:notesSz cx="6797675" cy="9926638"/>
  <p:defaultTextStyle>
    <a:defPPr>
      <a:defRPr lang="en-US"/>
    </a:defPPr>
    <a:lvl1pPr marL="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8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16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24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32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40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48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56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640" algn="l" defTabSz="1828160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Swan" initials="LS" lastIdx="1" clrIdx="0">
    <p:extLst>
      <p:ext uri="{19B8F6BF-5375-455C-9EA6-DF929625EA0E}">
        <p15:presenceInfo xmlns:p15="http://schemas.microsoft.com/office/powerpoint/2012/main" userId="S-1-5-21-4086473394-448497236-291626805-11303" providerId="AD"/>
      </p:ext>
    </p:extLst>
  </p:cmAuthor>
  <p:cmAuthor id="2" name="Julie Morrison" initials="JM" lastIdx="3" clrIdx="1">
    <p:extLst>
      <p:ext uri="{19B8F6BF-5375-455C-9EA6-DF929625EA0E}">
        <p15:presenceInfo xmlns:p15="http://schemas.microsoft.com/office/powerpoint/2012/main" userId="S-1-5-21-4086473394-448497236-291626805-1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979"/>
    <a:srgbClr val="E5E5E5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111" y="1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amisha\Desktop\Quarterly%20Report%20-%20Organisational%20Health%20and%20Capability%20as%20at%2031%20December%202018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Book1" TargetMode="Externa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hamisha\Desktop\Quarterly%20Report%20-%20Organisational%20Health%20and%20Capability%20as%20at%2031%20December%202018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saraih\AppData\Local\Microsoft\Windows\INetCache\Content.Outlook\85TDUE5A\Quarterly%20Report%20-%20Organisational%20Health%20and%20Capability%20as%20at%2031%20December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Turnover!$BL$25</c:f>
              <c:strCache>
                <c:ptCount val="1"/>
                <c:pt idx="0">
                  <c:v>Turnover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Turnover!$BK$31:$BK$36</c:f>
              <c:numCache>
                <c:formatCode>d\-mmm\-yy</c:formatCode>
                <c:ptCount val="6"/>
                <c:pt idx="0">
                  <c:v>43008</c:v>
                </c:pt>
                <c:pt idx="1">
                  <c:v>43100</c:v>
                </c:pt>
                <c:pt idx="2">
                  <c:v>43190</c:v>
                </c:pt>
                <c:pt idx="3">
                  <c:v>43281</c:v>
                </c:pt>
                <c:pt idx="4">
                  <c:v>43373</c:v>
                </c:pt>
                <c:pt idx="5">
                  <c:v>43465</c:v>
                </c:pt>
              </c:numCache>
            </c:numRef>
          </c:cat>
          <c:val>
            <c:numRef>
              <c:f>Turnover!$BL$31:$BL$36</c:f>
              <c:numCache>
                <c:formatCode>0%</c:formatCode>
                <c:ptCount val="6"/>
                <c:pt idx="0">
                  <c:v>0.17660000000000001</c:v>
                </c:pt>
                <c:pt idx="1">
                  <c:v>0.1855</c:v>
                </c:pt>
                <c:pt idx="2">
                  <c:v>0.14827018121911037</c:v>
                </c:pt>
                <c:pt idx="3" formatCode="0.00%">
                  <c:v>0.15146579804560262</c:v>
                </c:pt>
                <c:pt idx="4" formatCode="0.00%">
                  <c:v>0.13970293054997993</c:v>
                </c:pt>
                <c:pt idx="5" formatCode="0.00%">
                  <c:v>0.15633636004737464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47-490B-9A58-89FF3EFF7C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7060128"/>
        <c:axId val="897065048"/>
      </c:lineChart>
      <c:dateAx>
        <c:axId val="897060128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7065048"/>
        <c:crosses val="autoZero"/>
        <c:auto val="1"/>
        <c:lblOffset val="100"/>
        <c:baseTimeUnit val="months"/>
      </c:dateAx>
      <c:valAx>
        <c:axId val="897065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706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[Quarterly Report - Organisational Health and Capability as at 31 December 2018.xlsx]Gender!PivotTable4</c:name>
    <c:fmtId val="19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Gender!$B$3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FE-45A8-AA6B-089B9D4683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FE-45A8-AA6B-089B9D4683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Gender!$A$4:$A$6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Gender!$B$4:$B$6</c:f>
              <c:numCache>
                <c:formatCode>General</c:formatCode>
                <c:ptCount val="2"/>
                <c:pt idx="0">
                  <c:v>99</c:v>
                </c:pt>
                <c:pt idx="1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FE-45A8-AA6B-089B9D4683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[Quarterly Report - Organisational Health and Capability as at 31 December 2018.xlsx]Age Bands!PivotTable3</c:name>
    <c:fmtId val="17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'Age Bands'!$B$3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'Age Bands'!$A$4:$A$11</c:f>
              <c:strCache>
                <c:ptCount val="7"/>
                <c:pt idx="0">
                  <c:v>&lt;25</c:v>
                </c:pt>
                <c:pt idx="1">
                  <c:v>26-35</c:v>
                </c:pt>
                <c:pt idx="2">
                  <c:v>36-45</c:v>
                </c:pt>
                <c:pt idx="3">
                  <c:v>46-55</c:v>
                </c:pt>
                <c:pt idx="4">
                  <c:v>56-65</c:v>
                </c:pt>
                <c:pt idx="5">
                  <c:v>66+</c:v>
                </c:pt>
                <c:pt idx="6">
                  <c:v>Not specified</c:v>
                </c:pt>
              </c:strCache>
            </c:strRef>
          </c:cat>
          <c:val>
            <c:numRef>
              <c:f>'Age Bands'!$B$4:$B$11</c:f>
              <c:numCache>
                <c:formatCode>General</c:formatCode>
                <c:ptCount val="7"/>
                <c:pt idx="0">
                  <c:v>7</c:v>
                </c:pt>
                <c:pt idx="1">
                  <c:v>51</c:v>
                </c:pt>
                <c:pt idx="2">
                  <c:v>69</c:v>
                </c:pt>
                <c:pt idx="3">
                  <c:v>58</c:v>
                </c:pt>
                <c:pt idx="4">
                  <c:v>27</c:v>
                </c:pt>
                <c:pt idx="5">
                  <c:v>1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1A-406D-B91D-2F36A762D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6049752"/>
        <c:axId val="496050080"/>
      </c:barChart>
      <c:catAx>
        <c:axId val="496049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050080"/>
        <c:crosses val="autoZero"/>
        <c:auto val="1"/>
        <c:lblAlgn val="ctr"/>
        <c:lblOffset val="100"/>
        <c:noMultiLvlLbl val="0"/>
      </c:catAx>
      <c:valAx>
        <c:axId val="49605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049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[Quarterly Report - Organisational Health and Capability as at 31 December 2018.xlsx]Contract Type!PivotTable5</c:name>
    <c:fmtId val="14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6.74715320268858E-2"/>
          <c:y val="0.13073561347916088"/>
          <c:w val="0.68692642715061258"/>
          <c:h val="0.76425539994230007"/>
        </c:manualLayout>
      </c:layout>
      <c:pieChart>
        <c:varyColors val="1"/>
        <c:ser>
          <c:idx val="0"/>
          <c:order val="0"/>
          <c:tx>
            <c:strRef>
              <c:f>'Contract Type'!$B$3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B8-41C6-BC41-3EB67A8231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B8-41C6-BC41-3EB67A8231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'Contract Type'!$A$4:$A$6</c:f>
              <c:strCache>
                <c:ptCount val="2"/>
                <c:pt idx="0">
                  <c:v>Full-Time</c:v>
                </c:pt>
                <c:pt idx="1">
                  <c:v>Part-Time</c:v>
                </c:pt>
              </c:strCache>
            </c:strRef>
          </c:cat>
          <c:val>
            <c:numRef>
              <c:f>'Contract Type'!$B$4:$B$6</c:f>
              <c:numCache>
                <c:formatCode>General</c:formatCode>
                <c:ptCount val="2"/>
                <c:pt idx="0">
                  <c:v>191</c:v>
                </c:pt>
                <c:pt idx="1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B8-41C6-BC41-3EB67A823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10150374802342"/>
          <c:y val="0.44475332944403057"/>
          <c:w val="0.15151465441819773"/>
          <c:h val="0.141773578302712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[Quarterly Report - Organisational Health and Capability as at 31 December 2018.xlsx]Ethnicity!PivotTable1</c:name>
    <c:fmtId val="11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Ethnicity!$B$3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8C9-4B0C-8084-A335EF0065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8C9-4B0C-8084-A335EF0065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8C9-4B0C-8084-A335EF0065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8C9-4B0C-8084-A335EF0065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8C9-4B0C-8084-A335EF0065C8}"/>
              </c:ext>
            </c:extLst>
          </c:dPt>
          <c:cat>
            <c:strRef>
              <c:f>Ethnicity!$A$4:$A$9</c:f>
              <c:strCache>
                <c:ptCount val="5"/>
                <c:pt idx="0">
                  <c:v>European</c:v>
                </c:pt>
                <c:pt idx="1">
                  <c:v>New Zealand European</c:v>
                </c:pt>
                <c:pt idx="2">
                  <c:v>New Zealand Maori</c:v>
                </c:pt>
                <c:pt idx="3">
                  <c:v>Other</c:v>
                </c:pt>
                <c:pt idx="4">
                  <c:v>Pacific Islander</c:v>
                </c:pt>
              </c:strCache>
            </c:strRef>
          </c:cat>
          <c:val>
            <c:numRef>
              <c:f>Ethnicity!$B$4:$B$9</c:f>
              <c:numCache>
                <c:formatCode>0</c:formatCode>
                <c:ptCount val="5"/>
                <c:pt idx="0">
                  <c:v>8</c:v>
                </c:pt>
                <c:pt idx="1">
                  <c:v>57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8C9-4B0C-8084-A335EF0065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[Quarterly Report - Organisational Health and Capability as at 31 December 2018.xlsx]Front and Back!PivotTable1</c:name>
    <c:fmtId val="8"/>
  </c:pivotSource>
  <c:chart>
    <c:autoTitleDeleted val="1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>
        <c:manualLayout>
          <c:layoutTarget val="inner"/>
          <c:xMode val="edge"/>
          <c:yMode val="edge"/>
          <c:x val="4.6257257046512741E-2"/>
          <c:y val="9.6433948090456176E-2"/>
          <c:w val="0.63031733208320972"/>
          <c:h val="0.82167526532681268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spPr>
            <a:solidFill>
              <a:srgbClr val="808282"/>
            </a:solidFill>
          </c:spPr>
          <c:dPt>
            <c:idx val="0"/>
            <c:bubble3D val="0"/>
            <c:spPr>
              <a:solidFill>
                <a:srgbClr val="80828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CB-4CD7-B73C-CADDB22E4CA5}"/>
              </c:ext>
            </c:extLst>
          </c:dPt>
          <c:dPt>
            <c:idx val="1"/>
            <c:bubble3D val="0"/>
            <c:spPr>
              <a:solidFill>
                <a:srgbClr val="ED1A2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CB-4CD7-B73C-CADDB22E4CA5}"/>
              </c:ext>
            </c:extLst>
          </c:dPt>
          <c:dLbls>
            <c:dLbl>
              <c:idx val="0"/>
              <c:layout>
                <c:manualLayout>
                  <c:x val="-5.25098741270058E-2"/>
                  <c:y val="-0.14725612423447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DCB-4CD7-B73C-CADDB22E4CA5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DCB-4CD7-B73C-CADDB22E4C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Sheet1!$D$16:$D$17</c:f>
              <c:strCache>
                <c:ptCount val="2"/>
                <c:pt idx="0">
                  <c:v>Front office staff</c:v>
                </c:pt>
                <c:pt idx="1">
                  <c:v>Back office staff</c:v>
                </c:pt>
              </c:strCache>
            </c:strRef>
          </c:cat>
          <c:val>
            <c:numRef>
              <c:f>Sheet1!$E$16:$E$17</c:f>
              <c:numCache>
                <c:formatCode>General</c:formatCode>
                <c:ptCount val="2"/>
                <c:pt idx="0">
                  <c:v>178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DCB-4CD7-B73C-CADDB22E4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890697603355801"/>
          <c:y val="0.34504716860014278"/>
          <c:w val="0.17814875278670106"/>
          <c:h val="0.13745917177019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'Sick Leave'!$N$4:$N$267</cx:f>
        <cx:lvl ptCount="264" formatCode="#,##0.00">
          <cx:pt idx="0">0</cx:pt>
          <cx:pt idx="1">0.05128205128205128</cx:pt>
          <cx:pt idx="2">0</cx:pt>
          <cx:pt idx="3">0</cx:pt>
          <cx:pt idx="4">0</cx:pt>
          <cx:pt idx="5">0</cx:pt>
          <cx:pt idx="6">7.1568627450980387</cx:pt>
          <cx:pt idx="7">3.1739130434782612</cx:pt>
          <cx:pt idx="8">2.5347222222222223</cx:pt>
          <cx:pt idx="9">9.2993630573248414</cx:pt>
          <cx:pt idx="10">8.4883720930232549</cx:pt>
          <cx:pt idx="11">0</cx:pt>
          <cx:pt idx="12">0</cx:pt>
          <cx:pt idx="13">0</cx:pt>
          <cx:pt idx="14">0</cx:pt>
          <cx:pt idx="15">3.1556195965417868</cx:pt>
          <cx:pt idx="16">1.0310734463276836</cx:pt>
          <cx:pt idx="17">0</cx:pt>
          <cx:pt idx="18">3</cx:pt>
          <cx:pt idx="19">0</cx:pt>
          <cx:pt idx="20">1.5</cx:pt>
          <cx:pt idx="21">0</cx:pt>
          <cx:pt idx="22">8</cx:pt>
          <cx:pt idx="23">0</cx:pt>
          <cx:pt idx="24">6</cx:pt>
          <cx:pt idx="25">0.5</cx:pt>
          <cx:pt idx="26">0</cx:pt>
          <cx:pt idx="27">9</cx:pt>
          <cx:pt idx="28">0</cx:pt>
          <cx:pt idx="29">7</cx:pt>
          <cx:pt idx="30">2</cx:pt>
          <cx:pt idx="31">2</cx:pt>
          <cx:pt idx="32">3.5</cx:pt>
          <cx:pt idx="33">2</cx:pt>
          <cx:pt idx="34">0</cx:pt>
          <cx:pt idx="35">0</cx:pt>
          <cx:pt idx="36">0.5</cx:pt>
          <cx:pt idx="37">10.5</cx:pt>
          <cx:pt idx="38">2</cx:pt>
          <cx:pt idx="39">2</cx:pt>
          <cx:pt idx="40">0</cx:pt>
          <cx:pt idx="41">3</cx:pt>
          <cx:pt idx="42">3</cx:pt>
          <cx:pt idx="43">1</cx:pt>
          <cx:pt idx="44">1.5</cx:pt>
          <cx:pt idx="45">3</cx:pt>
          <cx:pt idx="46">0</cx:pt>
          <cx:pt idx="47">0</cx:pt>
          <cx:pt idx="48">4</cx:pt>
          <cx:pt idx="49">0</cx:pt>
          <cx:pt idx="50">1</cx:pt>
          <cx:pt idx="51">1</cx:pt>
          <cx:pt idx="52">0</cx:pt>
          <cx:pt idx="53">0</cx:pt>
          <cx:pt idx="54">4</cx:pt>
          <cx:pt idx="55">3</cx:pt>
          <cx:pt idx="56">1</cx:pt>
          <cx:pt idx="57">7</cx:pt>
          <cx:pt idx="58">0</cx:pt>
          <cx:pt idx="59">2</cx:pt>
          <cx:pt idx="60">1.75</cx:pt>
          <cx:pt idx="61">2</cx:pt>
          <cx:pt idx="62">8.5</cx:pt>
          <cx:pt idx="63">0</cx:pt>
          <cx:pt idx="64">2</cx:pt>
          <cx:pt idx="65">0</cx:pt>
          <cx:pt idx="66">22</cx:pt>
          <cx:pt idx="67">1</cx:pt>
          <cx:pt idx="68">2</cx:pt>
          <cx:pt idx="69">9.5</cx:pt>
          <cx:pt idx="70">1</cx:pt>
          <cx:pt idx="71">0</cx:pt>
          <cx:pt idx="72">16</cx:pt>
          <cx:pt idx="73">0</cx:pt>
          <cx:pt idx="74">5</cx:pt>
          <cx:pt idx="75">7</cx:pt>
          <cx:pt idx="76">1</cx:pt>
          <cx:pt idx="77">0</cx:pt>
          <cx:pt idx="78">9.75</cx:pt>
          <cx:pt idx="79">0.5</cx:pt>
          <cx:pt idx="80">0</cx:pt>
          <cx:pt idx="81">2.5</cx:pt>
          <cx:pt idx="82">9</cx:pt>
          <cx:pt idx="83">1</cx:pt>
          <cx:pt idx="84">0</cx:pt>
          <cx:pt idx="85">0</cx:pt>
          <cx:pt idx="86">0</cx:pt>
          <cx:pt idx="87">3</cx:pt>
          <cx:pt idx="88">5.7357142857142858</cx:pt>
          <cx:pt idx="89">0</cx:pt>
          <cx:pt idx="90">8.8048245614035086</cx:pt>
          <cx:pt idx="91">2.2188449848024319</cx:pt>
          <cx:pt idx="92">0</cx:pt>
          <cx:pt idx="93">0</cx:pt>
          <cx:pt idx="94">5.7936507936507935</cx:pt>
          <cx:pt idx="95">0</cx:pt>
          <cx:pt idx="96">0</cx:pt>
          <cx:pt idx="97">0</cx:pt>
          <cx:pt idx="98">2.1856287425149699</cx:pt>
          <cx:pt idx="99">0</cx:pt>
          <cx:pt idx="100">2.3701298701298703</cx:pt>
          <cx:pt idx="101">0</cx:pt>
          <cx:pt idx="102">0</cx:pt>
          <cx:pt idx="103">0</cx:pt>
          <cx:pt idx="104">0</cx:pt>
          <cx:pt idx="105">0</cx:pt>
          <cx:pt idx="106">0</cx:pt>
          <cx:pt idx="107">0</cx:pt>
          <cx:pt idx="108">0</cx:pt>
          <cx:pt idx="109">0</cx:pt>
          <cx:pt idx="110">0</cx:pt>
          <cx:pt idx="111">0</cx:pt>
          <cx:pt idx="112">0</cx:pt>
          <cx:pt idx="113">0</cx:pt>
          <cx:pt idx="114">0</cx:pt>
          <cx:pt idx="115">0</cx:pt>
          <cx:pt idx="116">0</cx:pt>
          <cx:pt idx="117">0</cx:pt>
          <cx:pt idx="118">0</cx:pt>
          <cx:pt idx="119">2.6838235294117645</cx:pt>
          <cx:pt idx="120">6.169928825622776</cx:pt>
          <cx:pt idx="121">0</cx:pt>
          <cx:pt idx="122">1.2852112676056338</cx:pt>
          <cx:pt idx="123">1.2852112676056338</cx:pt>
          <cx:pt idx="124">0</cx:pt>
          <cx:pt idx="125">0</cx:pt>
          <cx:pt idx="126">0</cx:pt>
          <cx:pt idx="127">0</cx:pt>
          <cx:pt idx="128">0</cx:pt>
          <cx:pt idx="129">0</cx:pt>
          <cx:pt idx="130">3.0932203389830506</cx:pt>
          <cx:pt idx="131">0</cx:pt>
          <cx:pt idx="132">6</cx:pt>
          <cx:pt idx="133">0</cx:pt>
          <cx:pt idx="134">3</cx:pt>
          <cx:pt idx="135">2</cx:pt>
          <cx:pt idx="136">6.5</cx:pt>
          <cx:pt idx="137">1</cx:pt>
          <cx:pt idx="138">0</cx:pt>
          <cx:pt idx="139">0</cx:pt>
          <cx:pt idx="140">22</cx:pt>
          <cx:pt idx="141">0</cx:pt>
          <cx:pt idx="142">0</cx:pt>
          <cx:pt idx="143">14</cx:pt>
          <cx:pt idx="144">8</cx:pt>
          <cx:pt idx="145">1</cx:pt>
          <cx:pt idx="146">0</cx:pt>
          <cx:pt idx="147">1</cx:pt>
          <cx:pt idx="148">0.5</cx:pt>
          <cx:pt idx="149">0</cx:pt>
          <cx:pt idx="150">0</cx:pt>
          <cx:pt idx="151">3</cx:pt>
          <cx:pt idx="152">0</cx:pt>
          <cx:pt idx="153">3</cx:pt>
          <cx:pt idx="154">6</cx:pt>
          <cx:pt idx="155">0</cx:pt>
          <cx:pt idx="156">2</cx:pt>
          <cx:pt idx="157">4</cx:pt>
          <cx:pt idx="158">0</cx:pt>
          <cx:pt idx="159">0</cx:pt>
          <cx:pt idx="160">0</cx:pt>
          <cx:pt idx="161">2</cx:pt>
          <cx:pt idx="162">8</cx:pt>
          <cx:pt idx="163">3</cx:pt>
          <cx:pt idx="164">1</cx:pt>
          <cx:pt idx="165">3</cx:pt>
          <cx:pt idx="166">0</cx:pt>
          <cx:pt idx="167">8</cx:pt>
          <cx:pt idx="168">0</cx:pt>
          <cx:pt idx="169">0</cx:pt>
          <cx:pt idx="170">0</cx:pt>
          <cx:pt idx="171">4.5</cx:pt>
          <cx:pt idx="172">0</cx:pt>
          <cx:pt idx="173">0</cx:pt>
          <cx:pt idx="174">0</cx:pt>
          <cx:pt idx="175">0</cx:pt>
          <cx:pt idx="176">7</cx:pt>
          <cx:pt idx="177">0</cx:pt>
          <cx:pt idx="178">0</cx:pt>
          <cx:pt idx="179">0.5</cx:pt>
          <cx:pt idx="180">0</cx:pt>
          <cx:pt idx="181">7</cx:pt>
          <cx:pt idx="182">0</cx:pt>
          <cx:pt idx="183">0</cx:pt>
          <cx:pt idx="184">2</cx:pt>
          <cx:pt idx="185">2</cx:pt>
          <cx:pt idx="186">9</cx:pt>
          <cx:pt idx="187">0</cx:pt>
          <cx:pt idx="188">1</cx:pt>
          <cx:pt idx="189">0</cx:pt>
          <cx:pt idx="190">5</cx:pt>
          <cx:pt idx="191">6.5</cx:pt>
          <cx:pt idx="192">2</cx:pt>
          <cx:pt idx="193">2</cx:pt>
          <cx:pt idx="194">3</cx:pt>
          <cx:pt idx="195">4</cx:pt>
          <cx:pt idx="196">3</cx:pt>
          <cx:pt idx="197">2.5</cx:pt>
          <cx:pt idx="198">0</cx:pt>
          <cx:pt idx="199">1</cx:pt>
          <cx:pt idx="200">1.5</cx:pt>
          <cx:pt idx="201">0</cx:pt>
          <cx:pt idx="202">0</cx:pt>
          <cx:pt idx="203">2</cx:pt>
          <cx:pt idx="204">0</cx:pt>
          <cx:pt idx="205">4</cx:pt>
          <cx:pt idx="206">0</cx:pt>
          <cx:pt idx="207">1</cx:pt>
          <cx:pt idx="208">1</cx:pt>
          <cx:pt idx="209">0</cx:pt>
          <cx:pt idx="210">6.5</cx:pt>
          <cx:pt idx="211">0</cx:pt>
          <cx:pt idx="212">0</cx:pt>
          <cx:pt idx="213">3</cx:pt>
          <cx:pt idx="214">0</cx:pt>
          <cx:pt idx="215">0</cx:pt>
          <cx:pt idx="216">0</cx:pt>
          <cx:pt idx="217">0</cx:pt>
          <cx:pt idx="218">0</cx:pt>
          <cx:pt idx="219">4</cx:pt>
          <cx:pt idx="220">0</cx:pt>
          <cx:pt idx="221">4.5</cx:pt>
          <cx:pt idx="222">0</cx:pt>
          <cx:pt idx="223">0</cx:pt>
          <cx:pt idx="224">0</cx:pt>
          <cx:pt idx="225">0</cx:pt>
          <cx:pt idx="226">0</cx:pt>
          <cx:pt idx="227">3</cx:pt>
          <cx:pt idx="228">0</cx:pt>
          <cx:pt idx="229">5.4315476190476195</cx:pt>
          <cx:pt idx="230">1.2414965986394557</cx:pt>
          <cx:pt idx="231">0</cx:pt>
          <cx:pt idx="232">0</cx:pt>
          <cx:pt idx="233">0</cx:pt>
          <cx:pt idx="234">3.0672268907563027</cx:pt>
          <cx:pt idx="235">0</cx:pt>
          <cx:pt idx="236">0</cx:pt>
          <cx:pt idx="237">3.2589285714285712</cx:pt>
          <cx:pt idx="238">0</cx:pt>
          <cx:pt idx="239">0</cx:pt>
          <cx:pt idx="240">1.7980295566502462</cx:pt>
          <cx:pt idx="241">5.5867346938775517</cx:pt>
          <cx:pt idx="242">0</cx:pt>
          <cx:pt idx="243">11.967213114754097</cx:pt>
          <cx:pt idx="244">0</cx:pt>
          <cx:pt idx="245">0</cx:pt>
          <cx:pt idx="246">0</cx:pt>
          <cx:pt idx="247">0</cx:pt>
          <cx:pt idx="248">0</cx:pt>
          <cx:pt idx="249">0</cx:pt>
          <cx:pt idx="250">0</cx:pt>
          <cx:pt idx="251">0</cx:pt>
          <cx:pt idx="252">0</cx:pt>
          <cx:pt idx="253">0</cx:pt>
          <cx:pt idx="254">0</cx:pt>
          <cx:pt idx="255">0</cx:pt>
          <cx:pt idx="256">0</cx:pt>
          <cx:pt idx="257">0</cx:pt>
          <cx:pt idx="258">0</cx:pt>
          <cx:pt idx="259">0</cx:pt>
          <cx:pt idx="260">0</cx:pt>
          <cx:pt idx="261">0</cx:pt>
          <cx:pt idx="262">0</cx:pt>
          <cx:pt idx="263">0</cx:pt>
        </cx:lvl>
      </cx:numDim>
    </cx:data>
  </cx:chartData>
  <cx:chart>
    <cx:plotArea>
      <cx:plotAreaRegion>
        <cx:series layoutId="boxWhisker" uniqueId="{4AF3BF5A-E77C-4E1F-B4B6-7A8FA4318DDD}">
          <cx:dataId val="0"/>
          <cx:layoutPr>
            <cx:statistics quartileMethod="exclusive"/>
          </cx:layoutPr>
        </cx:series>
      </cx:plotAreaRegion>
      <cx:axis id="0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'Annual Leave'!$O$2:$O$223</cx:f>
        <cx:lvl ptCount="222" formatCode="0.00">
          <cx:pt idx="0">29.3094</cx:pt>
          <cx:pt idx="1">14.8268</cx:pt>
          <cx:pt idx="2">67.688900000000004</cx:pt>
          <cx:pt idx="3">39.716900000000003</cx:pt>
          <cx:pt idx="4">32.859699999999997</cx:pt>
          <cx:pt idx="5">37.4861</cx:pt>
          <cx:pt idx="6">2.0630999999999999</cx:pt>
          <cx:pt idx="7">15.0823</cx:pt>
          <cx:pt idx="8">33.442</cx:pt>
          <cx:pt idx="9">5.2908999999999997</cx:pt>
          <cx:pt idx="10">2.9998</cx:pt>
          <cx:pt idx="11">4.1863000000000001</cx:pt>
          <cx:pt idx="12">5.6094999999999997</cx:pt>
          <cx:pt idx="13">0.4118</cx:pt>
          <cx:pt idx="14">40.815199999999997</cx:pt>
          <cx:pt idx="15">19.930800000000001</cx:pt>
          <cx:pt idx="16">10.1591</cx:pt>
          <cx:pt idx="17">2.5657999999999999</cx:pt>
          <cx:pt idx="18">14.620100000000001</cx:pt>
          <cx:pt idx="19">1.7523</cx:pt>
          <cx:pt idx="20">18.826799999999999</cx:pt>
          <cx:pt idx="21">27.150300000000001</cx:pt>
          <cx:pt idx="22">11.831899999999999</cx:pt>
          <cx:pt idx="23">12.9779</cx:pt>
          <cx:pt idx="24">10.9003</cx:pt>
          <cx:pt idx="25">37.955300000000001</cx:pt>
          <cx:pt idx="26">17.071100000000001</cx:pt>
          <cx:pt idx="27">10.686500000000001</cx:pt>
          <cx:pt idx="28">15.8019</cx:pt>
          <cx:pt idx="29">-1.3854</cx:pt>
          <cx:pt idx="30">13.8789</cx:pt>
          <cx:pt idx="31">10.4009</cx:pt>
          <cx:pt idx="32">2.0712999999999999</cx:pt>
          <cx:pt idx="33">17.901499999999999</cx:pt>
          <cx:pt idx="34">28.875599999999999</cx:pt>
          <cx:pt idx="35">2.2797999999999998</cx:pt>
          <cx:pt idx="36">11.4939</cx:pt>
          <cx:pt idx="37">17.933399999999999</cx:pt>
          <cx:pt idx="38">12.5488</cx:pt>
          <cx:pt idx="39">0.048800000000000003</cx:pt>
          <cx:pt idx="40">6.7412000000000001</cx:pt>
          <cx:pt idx="41">11.8787</cx:pt>
          <cx:pt idx="42">10.0876</cx:pt>
          <cx:pt idx="43">12.6646</cx:pt>
          <cx:pt idx="44">12.1646</cx:pt>
          <cx:pt idx="45">13.9498</cx:pt>
          <cx:pt idx="46">20.802499999999998</cx:pt>
          <cx:pt idx="47">10.197100000000001</cx:pt>
          <cx:pt idx="48">5.5049000000000001</cx:pt>
          <cx:pt idx="49">1.0435000000000001</cx:pt>
          <cx:pt idx="50">12.812900000000001</cx:pt>
          <cx:pt idx="51">9.2029999999999994</cx:pt>
          <cx:pt idx="52">-0.87929999999999997</cx:pt>
          <cx:pt idx="53">14.059699999999999</cx:pt>
          <cx:pt idx="54">13.120100000000001</cx:pt>
          <cx:pt idx="55">21.2713</cx:pt>
          <cx:pt idx="56">3.9058999999999999</cx:pt>
          <cx:pt idx="57">0.56540000000000001</cx:pt>
          <cx:pt idx="58">16.0654</cx:pt>
          <cx:pt idx="59">0.021499999999999998</cx:pt>
          <cx:pt idx="60">11.889699999999999</cx:pt>
          <cx:pt idx="61">4.0601000000000003</cx:pt>
          <cx:pt idx="62">11.234500000000001</cx:pt>
          <cx:pt idx="63">15.1755</cx:pt>
          <cx:pt idx="64">-6.5937000000000001</cx:pt>
          <cx:pt idx="65">7.6371000000000002</cx:pt>
          <cx:pt idx="66">6.7141000000000002</cx:pt>
          <cx:pt idx="67">-3.3243</cx:pt>
          <cx:pt idx="68">11.5219</cx:pt>
          <cx:pt idx="69">-0.97809999999999997</cx:pt>
          <cx:pt idx="70">14.114599999999999</cx:pt>
          <cx:pt idx="71">8.1145999999999994</cx:pt>
          <cx:pt idx="72">4.4250999999999996</cx:pt>
          <cx:pt idx="73">-3.5392000000000001</cx:pt>
          <cx:pt idx="74">8.1533999999999995</cx:pt>
          <cx:pt idx="75">1.3292999999999999</cx:pt>
          <cx:pt idx="76">-0.73119999999999996</cx:pt>
          <cx:pt idx="77">1.3842000000000001</cx:pt>
          <cx:pt idx="78">-1.6157999999999999</cx:pt>
          <cx:pt idx="79">5.1150000000000002</cx:pt>
          <cx:pt idx="80">0.56010000000000004</cx:pt>
          <cx:pt idx="81">2.7684000000000002</cx:pt>
          <cx:pt idx="82">2.3458000000000001</cx:pt>
          <cx:pt idx="83">0.46139999999999998</cx:pt>
          <cx:pt idx="84">0.46139999999999998</cx:pt>
          <cx:pt idx="85">-0.2316</cx:pt>
          <cx:pt idx="86">-0.69240000000000002</cx:pt>
          <cx:pt idx="87">-4.077</cx:pt>
          <cx:pt idx="88">-1.077</cx:pt>
          <cx:pt idx="89">2.383</cx:pt>
          <cx:pt idx="94">1.1757</cx:pt>
          <cx:pt idx="95">15.23</cx:pt>
          <cx:pt idx="96">19.414400000000001</cx:pt>
          <cx:pt idx="97">2.6153</cx:pt>
          <cx:pt idx="98">7.0102000000000002</cx:pt>
          <cx:pt idx="99">11.6258</cx:pt>
          <cx:pt idx="100">18.389500000000002</cx:pt>
          <cx:pt idx="101">19.254899999999999</cx:pt>
          <cx:pt idx="102">4.8079000000000001</cx:pt>
          <cx:pt idx="103">1.5603</cx:pt>
          <cx:pt idx="104">5.0404999999999998</cx:pt>
          <cx:pt idx="105">7.7687999999999997</cx:pt>
          <cx:pt idx="106">8.7359000000000009</cx:pt>
          <cx:pt idx="107">27.351500000000001</cx:pt>
          <cx:pt idx="108">9.8455999999999992</cx:pt>
          <cx:pt idx="109">12.120699999999999</cx:pt>
          <cx:pt idx="110">14.7905</cx:pt>
          <cx:pt idx="111">-1.6923999999999999</cx:pt>
          <cx:pt idx="112">4.3453999999999997</cx:pt>
          <cx:pt idx="113">11.9445</cx:pt>
          <cx:pt idx="114">1.3509</cx:pt>
          <cx:pt idx="115">3.1536</cx:pt>
          <cx:pt idx="116">9.7301000000000002</cx:pt>
          <cx:pt idx="117">10.040699999999999</cx:pt>
          <cx:pt idx="118">13.2661</cx:pt>
          <cx:pt idx="119">16.406099999999999</cx:pt>
          <cx:pt idx="120">20.950199999999999</cx:pt>
          <cx:pt idx="121">1.3290999999999999</cx:pt>
          <cx:pt idx="122">1.5382</cx:pt>
          <cx:pt idx="123">2.6534</cx:pt>
          <cx:pt idx="124">4.4444999999999997</cx:pt>
          <cx:pt idx="125">4.4610000000000003</cx:pt>
          <cx:pt idx="126">4.8677000000000001</cx:pt>
          <cx:pt idx="127">5.6037999999999997</cx:pt>
          <cx:pt idx="128">5.7695999999999996</cx:pt>
          <cx:pt idx="129">6.8949999999999996</cx:pt>
          <cx:pt idx="130">7.7384000000000004</cx:pt>
          <cx:pt idx="131">8.6371000000000002</cx:pt>
          <cx:pt idx="132">9.1372999999999998</cx:pt>
          <cx:pt idx="133">11.3291</cx:pt>
          <cx:pt idx="134">14.6591</cx:pt>
          <cx:pt idx="135">34.183999999999997</cx:pt>
          <cx:pt idx="136">39.0047</cx:pt>
          <cx:pt idx="137">44.631700000000002</cx:pt>
          <cx:pt idx="138">1.835</cx:pt>
          <cx:pt idx="139">7.0186000000000002</cx:pt>
          <cx:pt idx="140">7.1917999999999997</cx:pt>
          <cx:pt idx="141">12.3652</cx:pt>
          <cx:pt idx="142">9.9002999999999997</cx:pt>
          <cx:pt idx="143">16.0349</cx:pt>
          <cx:pt idx="144">24.458300000000001</cx:pt>
          <cx:pt idx="145">26.180599999999998</cx:pt>
          <cx:pt idx="146">13.6342</cx:pt>
          <cx:pt idx="147">16.508199999999999</cx:pt>
          <cx:pt idx="148">24.912299999999998</cx:pt>
          <cx:pt idx="149">8.8651999999999997</cx:pt>
          <cx:pt idx="150">3.9994000000000001</cx:pt>
          <cx:pt idx="151">25.4116</cx:pt>
          <cx:pt idx="152">-1.3082</cx:pt>
          <cx:pt idx="153">0.84599999999999997</cx:pt>
          <cx:pt idx="154">1.4610000000000001</cx:pt>
          <cx:pt idx="155">1.8427</cx:pt>
          <cx:pt idx="156">2.6099000000000001</cx:pt>
          <cx:pt idx="157">2.6154999999999999</cx:pt>
          <cx:pt idx="158">3.6154999999999999</cx:pt>
          <cx:pt idx="159">5.2743000000000002</cx:pt>
          <cx:pt idx="160">5.3844000000000003</cx:pt>
          <cx:pt idx="161">5.4611999999999998</cx:pt>
          <cx:pt idx="162">5.5735000000000001</cx:pt>
          <cx:pt idx="163">5.6917999999999997</cx:pt>
          <cx:pt idx="164">6.3949999999999996</cx:pt>
          <cx:pt idx="165">6.5930999999999997</cx:pt>
          <cx:pt idx="166">6.8674999999999997</cx:pt>
          <cx:pt idx="167">8.5602999999999998</cx:pt>
          <cx:pt idx="168">9.4831000000000003</cx:pt>
          <cx:pt idx="169">10.059699999999999</cx:pt>
          <cx:pt idx="170">10.8049</cx:pt>
          <cx:pt idx="171">11.0543</cx:pt>
          <cx:pt idx="172">11.680999999999999</cx:pt>
          <cx:pt idx="173">12.1313</cx:pt>
          <cx:pt idx="174">12.279999999999999</cx:pt>
          <cx:pt idx="175">14.9306</cx:pt>
          <cx:pt idx="176">15.0321</cx:pt>
          <cx:pt idx="177">15.1867</cx:pt>
          <cx:pt idx="178">16.079499999999999</cx:pt>
          <cx:pt idx="179">16.741599999999998</cx:pt>
          <cx:pt idx="180">16.996700000000001</cx:pt>
          <cx:pt idx="181">17.0823</cx:pt>
          <cx:pt idx="182">17.320699999999999</cx:pt>
          <cx:pt idx="183">17.329699999999999</cx:pt>
          <cx:pt idx="184">18.241399999999999</cx:pt>
          <cx:pt idx="185">19.365200000000002</cx:pt>
          <cx:pt idx="186">19.742000000000001</cx:pt>
          <cx:pt idx="187">19.9482</cx:pt>
          <cx:pt idx="188">20.010200000000001</cx:pt>
          <cx:pt idx="189">20.1751</cx:pt>
          <cx:pt idx="190">20.513100000000001</cx:pt>
          <cx:pt idx="191">21.581900000000001</cx:pt>
          <cx:pt idx="192">21.7606</cx:pt>
          <cx:pt idx="193">21.939299999999999</cx:pt>
          <cx:pt idx="194">23.280000000000001</cx:pt>
          <cx:pt idx="195">24.384</cx:pt>
          <cx:pt idx="196">25.6099</cx:pt>
          <cx:pt idx="197">33.834400000000002</cx:pt>
          <cx:pt idx="198">1.1537999999999999</cx:pt>
          <cx:pt idx="199">2.4392</cx:pt>
          <cx:pt idx="200">2.6922000000000001</cx:pt>
          <cx:pt idx="201">3.7361</cx:pt>
          <cx:pt idx="202">4.5377999999999998</cx:pt>
          <cx:pt idx="203">5.4391999999999996</cx:pt>
          <cx:pt idx="204">11.082800000000001</cx:pt>
          <cx:pt idx="205">11.3293</cx:pt>
          <cx:pt idx="206">11.807</cx:pt>
          <cx:pt idx="207">12.4475</cx:pt>
          <cx:pt idx="208">13.532299999999999</cx:pt>
          <cx:pt idx="209">15.636699999999999</cx:pt>
          <cx:pt idx="210">16.494299999999999</cx:pt>
          <cx:pt idx="211">18.681000000000001</cx:pt>
          <cx:pt idx="212">20.224699999999999</cx:pt>
          <cx:pt idx="213">20.4391</cx:pt>
          <cx:pt idx="214">26.971800000000002</cx:pt>
          <cx:pt idx="215">1.1757</cx:pt>
          <cx:pt idx="216">1.6756</cx:pt>
          <cx:pt idx="217">4.7908999999999997</cx:pt>
          <cx:pt idx="218">11.636699999999999</cx:pt>
          <cx:pt idx="219">24.416899999999998</cx:pt>
          <cx:pt idx="220">7.7904999999999998</cx:pt>
          <cx:pt idx="221">14.2165</cx:pt>
        </cx:lvl>
      </cx:numDim>
    </cx:data>
  </cx:chartData>
  <cx:chart>
    <cx:plotArea>
      <cx:plotAreaRegion>
        <cx:series layoutId="boxWhisker" uniqueId="{B97FDA7E-3CB6-445B-8ACB-F6589EA6BFC3}"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8CE21-8CA4-4DCF-9A38-0418FDE70123}" type="datetimeFigureOut">
              <a:rPr lang="en-NZ" smtClean="0"/>
              <a:t>1/03/2019</a:t>
            </a:fld>
            <a:endParaRPr lang="en-N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499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4613D-0E6C-45F6-894E-180D2C7B8771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07941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91408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82816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274224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365632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457040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548448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639856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7312640" algn="l" defTabSz="1828160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4613D-0E6C-45F6-894E-180D2C7B8771}" type="slidenum">
              <a:rPr lang="en-NZ" smtClean="0"/>
              <a:t>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40373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4613D-0E6C-45F6-894E-180D2C7B8771}" type="slidenum">
              <a:rPr lang="en-NZ" smtClean="0"/>
              <a:t>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62870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4613D-0E6C-45F6-894E-180D2C7B8771}" type="slidenum">
              <a:rPr lang="en-NZ" smtClean="0"/>
              <a:t>3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31884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84613D-0E6C-45F6-894E-180D2C7B8771}" type="slidenum">
              <a:rPr lang="en-NZ" smtClean="0"/>
              <a:t>4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4002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757" y="3630483"/>
            <a:ext cx="14375971" cy="3004779"/>
          </a:xfrm>
        </p:spPr>
        <p:txBody>
          <a:bodyPr anchor="t">
            <a:normAutofit/>
          </a:bodyPr>
          <a:lstStyle>
            <a:lvl1pPr>
              <a:lnSpc>
                <a:spcPts val="11300"/>
              </a:lnSpc>
              <a:defRPr sz="10300" spc="-18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PowerPoint template header title</a:t>
            </a:r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NZ" dirty="0"/>
              <a:t>00 Month 2018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08183" y="6776426"/>
            <a:ext cx="14364545" cy="1115606"/>
          </a:xfrm>
        </p:spPr>
        <p:txBody>
          <a:bodyPr>
            <a:normAutofit/>
          </a:bodyPr>
          <a:lstStyle>
            <a:lvl1pPr>
              <a:lnSpc>
                <a:spcPts val="6800"/>
              </a:lnSpc>
              <a:spcAft>
                <a:spcPts val="0"/>
              </a:spcAft>
              <a:defRPr sz="6240" spc="-8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Supporting subtitle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21" y="10878896"/>
            <a:ext cx="1626111" cy="175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42339" y="-23447"/>
            <a:ext cx="19746742" cy="1375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76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757" y="2669196"/>
            <a:ext cx="9718135" cy="4481882"/>
          </a:xfrm>
        </p:spPr>
        <p:txBody>
          <a:bodyPr anchor="t">
            <a:normAutofit/>
          </a:bodyPr>
          <a:lstStyle>
            <a:lvl1pPr>
              <a:lnSpc>
                <a:spcPts val="11300"/>
              </a:lnSpc>
              <a:defRPr sz="10300" spc="-18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PowerPoint template header title</a:t>
            </a:r>
            <a:endParaRPr lang="en-NZ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21" y="10878896"/>
            <a:ext cx="1626111" cy="1758700"/>
          </a:xfrm>
          <a:prstGeom prst="rect">
            <a:avLst/>
          </a:prstGeom>
        </p:spPr>
      </p:pic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996757" y="8384398"/>
            <a:ext cx="5483543" cy="730250"/>
          </a:xfrm>
        </p:spPr>
        <p:txBody>
          <a:bodyPr/>
          <a:lstStyle/>
          <a:p>
            <a:r>
              <a:rPr lang="en-NZ" dirty="0"/>
              <a:t>00 Month 2018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08183" y="7268792"/>
            <a:ext cx="9706709" cy="1115606"/>
          </a:xfrm>
        </p:spPr>
        <p:txBody>
          <a:bodyPr>
            <a:normAutofit/>
          </a:bodyPr>
          <a:lstStyle>
            <a:lvl1pPr>
              <a:lnSpc>
                <a:spcPts val="6800"/>
              </a:lnSpc>
              <a:spcAft>
                <a:spcPts val="0"/>
              </a:spcAft>
              <a:defRPr sz="6240" spc="-8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Supporting subtitle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12192000" y="0"/>
            <a:ext cx="12179300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NZ" dirty="0"/>
              <a:t>Picture Place Holder -  to change this image select the icon in the centre, then choose your desired image</a:t>
            </a:r>
          </a:p>
        </p:txBody>
      </p:sp>
    </p:spTree>
    <p:extLst>
      <p:ext uri="{BB962C8B-B14F-4D97-AF65-F5344CB8AC3E}">
        <p14:creationId xmlns:p14="http://schemas.microsoft.com/office/powerpoint/2010/main" val="406179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757" y="4638674"/>
            <a:ext cx="9718135" cy="3145930"/>
          </a:xfrm>
        </p:spPr>
        <p:txBody>
          <a:bodyPr anchor="t">
            <a:normAutofit/>
          </a:bodyPr>
          <a:lstStyle>
            <a:lvl1pPr>
              <a:lnSpc>
                <a:spcPts val="11300"/>
              </a:lnSpc>
              <a:defRPr sz="10300" spc="-130" baseline="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Section divider header title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08183" y="7784604"/>
            <a:ext cx="9706709" cy="1115606"/>
          </a:xfrm>
        </p:spPr>
        <p:txBody>
          <a:bodyPr>
            <a:normAutofit/>
          </a:bodyPr>
          <a:lstStyle>
            <a:lvl1pPr>
              <a:lnSpc>
                <a:spcPts val="6800"/>
              </a:lnSpc>
              <a:spcAft>
                <a:spcPts val="0"/>
              </a:spcAft>
              <a:defRPr sz="6240" spc="-8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Supporting subtitle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92247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96757" y="4638674"/>
            <a:ext cx="9718135" cy="3145930"/>
          </a:xfrm>
        </p:spPr>
        <p:txBody>
          <a:bodyPr anchor="t">
            <a:normAutofit/>
          </a:bodyPr>
          <a:lstStyle>
            <a:lvl1pPr>
              <a:lnSpc>
                <a:spcPts val="11300"/>
              </a:lnSpc>
              <a:defRPr sz="10300" spc="-130" baseline="0"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Section divider header title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1008183" y="7784604"/>
            <a:ext cx="9706709" cy="1115606"/>
          </a:xfrm>
        </p:spPr>
        <p:txBody>
          <a:bodyPr>
            <a:normAutofit/>
          </a:bodyPr>
          <a:lstStyle>
            <a:lvl1pPr>
              <a:lnSpc>
                <a:spcPts val="6800"/>
              </a:lnSpc>
              <a:spcAft>
                <a:spcPts val="0"/>
              </a:spcAft>
              <a:defRPr sz="6240" spc="-8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Supporting subtitle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75640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otion Scal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98" y="3588955"/>
            <a:ext cx="22145104" cy="635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797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24371300" cy="13716000"/>
          </a:xfrm>
        </p:spPr>
        <p:txBody>
          <a:bodyPr/>
          <a:lstStyle/>
          <a:p>
            <a:r>
              <a:rPr lang="en-NZ" dirty="0"/>
              <a:t>Picture Place Holder -  to change this image select the icon in the centre, then choose your desired image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5514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Body &amp; Placehol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 hasCustomPrompt="1"/>
          </p:nvPr>
        </p:nvSpPr>
        <p:spPr>
          <a:xfrm>
            <a:off x="12244755" y="1059123"/>
            <a:ext cx="11043138" cy="11537295"/>
          </a:xfrm>
          <a:solidFill>
            <a:srgbClr val="E5E5E5"/>
          </a:solidFill>
          <a:ln>
            <a:solidFill>
              <a:srgbClr val="E5E5E5"/>
            </a:solidFill>
          </a:ln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Content Placeholder</a:t>
            </a:r>
            <a:endParaRPr lang="en-NZ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981074" y="3190509"/>
            <a:ext cx="9991725" cy="799330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81259" y="1553712"/>
            <a:ext cx="10021335" cy="1447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Generic slide header 02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849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81259" y="1553712"/>
            <a:ext cx="12078249" cy="1447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Graph heading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981075" y="3190509"/>
            <a:ext cx="7342188" cy="740727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16"/>
          </p:nvPr>
        </p:nvSpPr>
        <p:spPr>
          <a:xfrm>
            <a:off x="8604250" y="3190875"/>
            <a:ext cx="15217775" cy="8343900"/>
          </a:xfrm>
        </p:spPr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5464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031629" y="1055077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031629" y="12602308"/>
            <a:ext cx="2225040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981259" y="1553712"/>
            <a:ext cx="12078249" cy="1447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Table style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5"/>
          </p:nvPr>
        </p:nvSpPr>
        <p:spPr>
          <a:xfrm>
            <a:off x="1078522" y="3540369"/>
            <a:ext cx="22203509" cy="7244862"/>
          </a:xfrm>
        </p:spPr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3292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1260" y="1389590"/>
            <a:ext cx="21020246" cy="1776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Generic slide header 02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260" y="3183465"/>
            <a:ext cx="9246473" cy="2705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0541" y="7892032"/>
            <a:ext cx="54835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 spc="30" baseline="0">
                <a:solidFill>
                  <a:schemeClr val="accent1"/>
                </a:solidFill>
              </a:defRPr>
            </a:lvl1pPr>
          </a:lstStyle>
          <a:p>
            <a:r>
              <a:rPr lang="en-NZ" dirty="0"/>
              <a:t>00 Month 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1259" y="12736389"/>
            <a:ext cx="2240405" cy="40642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00" spc="-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dirty="0"/>
              <a:t>© Sport New Zealand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498216" y="12759835"/>
            <a:ext cx="925034" cy="43011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83126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1827886" rtl="0" eaLnBrk="1" latinLnBrk="0" hangingPunct="1">
        <a:lnSpc>
          <a:spcPct val="90000"/>
        </a:lnSpc>
        <a:spcBef>
          <a:spcPct val="0"/>
        </a:spcBef>
        <a:buNone/>
        <a:defRPr sz="6000" b="1" kern="1200" spc="-5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1827886" rtl="0" eaLnBrk="1" latinLnBrk="0" hangingPunct="1">
        <a:lnSpc>
          <a:spcPts val="45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defRPr sz="3500" kern="1200" spc="-30" baseline="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1827886" rtl="0" eaLnBrk="1" latinLnBrk="0" hangingPunct="1">
        <a:lnSpc>
          <a:spcPts val="3600"/>
        </a:lnSpc>
        <a:spcBef>
          <a:spcPts val="0"/>
        </a:spcBef>
        <a:buFont typeface="Arial" panose="020B0604020202020204" pitchFamily="34" charset="0"/>
        <a:buNone/>
        <a:defRPr sz="30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0" indent="0" algn="l" defTabSz="1827886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0" indent="0" algn="l" defTabSz="1827886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1827886" rtl="0" eaLnBrk="1" latinLnBrk="0" hangingPunct="1">
        <a:lnSpc>
          <a:spcPct val="90000"/>
        </a:lnSpc>
        <a:spcBef>
          <a:spcPts val="0"/>
        </a:spcBef>
        <a:buFont typeface="Arial" panose="020B0604020202020204" pitchFamily="34" charset="0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5026685" indent="-456971" algn="l" defTabSz="18278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6pPr>
      <a:lvl7pPr marL="5940628" indent="-456971" algn="l" defTabSz="18278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7pPr>
      <a:lvl8pPr marL="6854571" indent="-456971" algn="l" defTabSz="18278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8pPr>
      <a:lvl9pPr marL="7768514" indent="-456971" algn="l" defTabSz="1827886" rtl="0" eaLnBrk="1" latinLnBrk="0" hangingPunct="1">
        <a:lnSpc>
          <a:spcPct val="90000"/>
        </a:lnSpc>
        <a:spcBef>
          <a:spcPts val="999"/>
        </a:spcBef>
        <a:buFont typeface="Arial" panose="020B0604020202020204" pitchFamily="34" charset="0"/>
        <a:buChar char="•"/>
        <a:defRPr sz="35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1pPr>
      <a:lvl2pPr marL="913943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2pPr>
      <a:lvl3pPr marL="1827886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3pPr>
      <a:lvl4pPr marL="2741828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4pPr>
      <a:lvl5pPr marL="3655771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5pPr>
      <a:lvl6pPr marL="4569714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6pPr>
      <a:lvl7pPr marL="5483657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7pPr>
      <a:lvl8pPr marL="6397600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8pPr>
      <a:lvl9pPr marL="7311542" algn="l" defTabSz="1827886" rtl="0" eaLnBrk="1" latinLnBrk="0" hangingPunct="1">
        <a:defRPr sz="35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4/relationships/chartEx" Target="../charts/chartEx2.xml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microsoft.com/office/2014/relationships/chartEx" Target="../charts/chartEx1.xml"/><Relationship Id="rId5" Type="http://schemas.openxmlformats.org/officeDocument/2006/relationships/chart" Target="../charts/chart1.xml"/><Relationship Id="rId4" Type="http://schemas.openxmlformats.org/officeDocument/2006/relationships/image" Target="../media/image5.sv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757" y="1873405"/>
            <a:ext cx="14375971" cy="47618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NZ" sz="9600" dirty="0">
                <a:latin typeface="Lucida Sans" pitchFamily="34" charset="0"/>
              </a:rPr>
              <a:t>Sport NZ Group </a:t>
            </a:r>
            <a:br>
              <a:rPr lang="en-NZ" sz="9600" dirty="0">
                <a:latin typeface="Lucida Sans" pitchFamily="34" charset="0"/>
              </a:rPr>
            </a:br>
            <a:r>
              <a:rPr lang="en-NZ" sz="9600" dirty="0">
                <a:latin typeface="Lucida Sans" pitchFamily="34" charset="0"/>
              </a:rPr>
              <a:t>Organisational Health &amp; Capability Report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008183" y="6776426"/>
            <a:ext cx="14364545" cy="1115606"/>
          </a:xfrm>
        </p:spPr>
        <p:txBody>
          <a:bodyPr>
            <a:normAutofit fontScale="92500"/>
          </a:bodyPr>
          <a:lstStyle/>
          <a:p>
            <a:r>
              <a:rPr lang="en-NZ" dirty="0"/>
              <a:t>For the three months to 31 December 2018</a:t>
            </a:r>
          </a:p>
        </p:txBody>
      </p:sp>
    </p:spTree>
    <p:extLst>
      <p:ext uri="{BB962C8B-B14F-4D97-AF65-F5344CB8AC3E}">
        <p14:creationId xmlns:p14="http://schemas.microsoft.com/office/powerpoint/2010/main" val="406248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259" y="1031198"/>
            <a:ext cx="12078249" cy="1447395"/>
          </a:xfrm>
        </p:spPr>
        <p:txBody>
          <a:bodyPr>
            <a:normAutofit/>
          </a:bodyPr>
          <a:lstStyle/>
          <a:p>
            <a:r>
              <a:rPr lang="en-US" dirty="0"/>
              <a:t>Good Employer Indicators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NZ" dirty="0"/>
              <a:t>© Sport New Zealand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2</a:t>
            </a:fld>
            <a:endParaRPr lang="en-NZ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26EA4E0-BC02-44EE-92E8-21EEB3CB687E}"/>
              </a:ext>
            </a:extLst>
          </p:cNvPr>
          <p:cNvSpPr txBox="1">
            <a:spLocks/>
          </p:cNvSpPr>
          <p:nvPr/>
        </p:nvSpPr>
        <p:spPr>
          <a:xfrm>
            <a:off x="1180198" y="2425498"/>
            <a:ext cx="6437864" cy="757688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NZ" dirty="0"/>
              <a:t>Annual staff turnover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F368335-58DE-4343-B11A-F6000BC68B8A}"/>
              </a:ext>
            </a:extLst>
          </p:cNvPr>
          <p:cNvSpPr txBox="1">
            <a:spLocks/>
          </p:cNvSpPr>
          <p:nvPr/>
        </p:nvSpPr>
        <p:spPr>
          <a:xfrm>
            <a:off x="8415958" y="2425498"/>
            <a:ext cx="6830260" cy="757689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NZ" dirty="0"/>
              <a:t>Annual Leave balance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0084D04-2904-4E6D-8F66-FB6051556D4C}"/>
              </a:ext>
            </a:extLst>
          </p:cNvPr>
          <p:cNvSpPr txBox="1">
            <a:spLocks/>
          </p:cNvSpPr>
          <p:nvPr/>
        </p:nvSpPr>
        <p:spPr>
          <a:xfrm>
            <a:off x="16449617" y="2414762"/>
            <a:ext cx="6609885" cy="768424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NZ" dirty="0"/>
              <a:t>Sick leave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D1E6E88E-7CD7-43BB-A373-F679E5633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868307"/>
              </p:ext>
            </p:extLst>
          </p:nvPr>
        </p:nvGraphicFramePr>
        <p:xfrm>
          <a:off x="1311795" y="9117800"/>
          <a:ext cx="6437865" cy="1919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046">
                  <a:extLst>
                    <a:ext uri="{9D8B030D-6E8A-4147-A177-3AD203B41FA5}">
                      <a16:colId xmlns:a16="http://schemas.microsoft.com/office/drawing/2014/main" val="3752619193"/>
                    </a:ext>
                  </a:extLst>
                </a:gridCol>
                <a:gridCol w="4909819">
                  <a:extLst>
                    <a:ext uri="{9D8B030D-6E8A-4147-A177-3AD203B41FA5}">
                      <a16:colId xmlns:a16="http://schemas.microsoft.com/office/drawing/2014/main" val="1190147394"/>
                    </a:ext>
                  </a:extLst>
                </a:gridCol>
              </a:tblGrid>
              <a:tr h="731359">
                <a:tc>
                  <a:txBody>
                    <a:bodyPr/>
                    <a:lstStyle/>
                    <a:p>
                      <a:r>
                        <a:rPr lang="en-NZ" sz="18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Commentary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02586"/>
                  </a:ext>
                </a:extLst>
              </a:tr>
              <a:tr h="118771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Staff turnover was relatively high due to structural change. Turnover is expected to drop over time. The target is 12% or less.</a:t>
                      </a:r>
                      <a:endParaRPr lang="en-NZ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64226"/>
                  </a:ext>
                </a:extLst>
              </a:tr>
            </a:tbl>
          </a:graphicData>
        </a:graphic>
      </p:graphicFrame>
      <p:pic>
        <p:nvPicPr>
          <p:cNvPr id="14" name="Graphic 13" descr="Thumbs Up Sign">
            <a:extLst>
              <a:ext uri="{FF2B5EF4-FFF2-40B4-BE49-F238E27FC236}">
                <a16:creationId xmlns:a16="http://schemas.microsoft.com/office/drawing/2014/main" id="{A2380BA5-0097-46DF-8A86-691F02697C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44261" y="9936245"/>
            <a:ext cx="914400" cy="914400"/>
          </a:xfrm>
          <a:prstGeom prst="rect">
            <a:avLst/>
          </a:prstGeom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53866925-6BC2-4EEA-936D-7B3AC57382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722404"/>
              </p:ext>
            </p:extLst>
          </p:nvPr>
        </p:nvGraphicFramePr>
        <p:xfrm>
          <a:off x="8415958" y="9117800"/>
          <a:ext cx="6830259" cy="3465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871">
                  <a:extLst>
                    <a:ext uri="{9D8B030D-6E8A-4147-A177-3AD203B41FA5}">
                      <a16:colId xmlns:a16="http://schemas.microsoft.com/office/drawing/2014/main" val="3752619193"/>
                    </a:ext>
                  </a:extLst>
                </a:gridCol>
                <a:gridCol w="5166388">
                  <a:extLst>
                    <a:ext uri="{9D8B030D-6E8A-4147-A177-3AD203B41FA5}">
                      <a16:colId xmlns:a16="http://schemas.microsoft.com/office/drawing/2014/main" val="1190147394"/>
                    </a:ext>
                  </a:extLst>
                </a:gridCol>
              </a:tblGrid>
              <a:tr h="631050">
                <a:tc>
                  <a:txBody>
                    <a:bodyPr/>
                    <a:lstStyle/>
                    <a:p>
                      <a:r>
                        <a:rPr lang="en-NZ" sz="18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Commentary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02586"/>
                  </a:ext>
                </a:extLst>
              </a:tr>
              <a:tr h="2654573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Average – 11.47%. </a:t>
                      </a:r>
                    </a:p>
                    <a:p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average, 84% of staff have an annual leave balance of less than 20 days. </a:t>
                      </a:r>
                    </a:p>
                    <a:p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graph indicates at least 16% of staff have a leave balance greater than 20 days with three staff</a:t>
                      </a:r>
                      <a:r>
                        <a:rPr lang="en-NZ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members with over 40 days of accrued annual leave.  There are arrangements in place, such as annual leave plans, to enable staff to take annual leave.</a:t>
                      </a:r>
                    </a:p>
                    <a:p>
                      <a:endParaRPr lang="en-NZ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64226"/>
                  </a:ext>
                </a:extLst>
              </a:tr>
            </a:tbl>
          </a:graphicData>
        </a:graphic>
      </p:graphicFrame>
      <p:pic>
        <p:nvPicPr>
          <p:cNvPr id="26" name="Graphic 25" descr="Thumbs Up Sign">
            <a:extLst>
              <a:ext uri="{FF2B5EF4-FFF2-40B4-BE49-F238E27FC236}">
                <a16:creationId xmlns:a16="http://schemas.microsoft.com/office/drawing/2014/main" id="{F5A0A7C4-271A-4E4B-8B53-B0D480A7F7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65125" y="10081517"/>
            <a:ext cx="914400" cy="914400"/>
          </a:xfrm>
          <a:prstGeom prst="rect">
            <a:avLst/>
          </a:prstGeom>
        </p:spPr>
      </p:pic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87A1A2AB-0639-4040-9899-5FC07F49D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351139"/>
              </p:ext>
            </p:extLst>
          </p:nvPr>
        </p:nvGraphicFramePr>
        <p:xfrm>
          <a:off x="16449616" y="9117800"/>
          <a:ext cx="6609885" cy="2194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8875">
                  <a:extLst>
                    <a:ext uri="{9D8B030D-6E8A-4147-A177-3AD203B41FA5}">
                      <a16:colId xmlns:a16="http://schemas.microsoft.com/office/drawing/2014/main" val="3752619193"/>
                    </a:ext>
                  </a:extLst>
                </a:gridCol>
                <a:gridCol w="5041010">
                  <a:extLst>
                    <a:ext uri="{9D8B030D-6E8A-4147-A177-3AD203B41FA5}">
                      <a16:colId xmlns:a16="http://schemas.microsoft.com/office/drawing/2014/main" val="1190147394"/>
                    </a:ext>
                  </a:extLst>
                </a:gridCol>
              </a:tblGrid>
              <a:tr h="731359">
                <a:tc>
                  <a:txBody>
                    <a:bodyPr/>
                    <a:lstStyle/>
                    <a:p>
                      <a:r>
                        <a:rPr lang="en-NZ" sz="1800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NZ" sz="1800" dirty="0"/>
                        <a:t>Commentary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02586"/>
                  </a:ext>
                </a:extLst>
              </a:tr>
              <a:tr h="1187712">
                <a:tc>
                  <a:txBody>
                    <a:bodyPr/>
                    <a:lstStyle/>
                    <a:p>
                      <a:endParaRPr lang="en-N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Average – 1.79%</a:t>
                      </a:r>
                    </a:p>
                    <a:p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 Staff have taken 2 or more sick leave days over the past 12 months. The graph indicates that two staff have taken more than 20 days’ sick leave. </a:t>
                      </a:r>
                      <a:endParaRPr lang="en-NZ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464226"/>
                  </a:ext>
                </a:extLst>
              </a:tr>
            </a:tbl>
          </a:graphicData>
        </a:graphic>
      </p:graphicFrame>
      <p:pic>
        <p:nvPicPr>
          <p:cNvPr id="29" name="Graphic 28" descr="Thumbs Up Sign">
            <a:extLst>
              <a:ext uri="{FF2B5EF4-FFF2-40B4-BE49-F238E27FC236}">
                <a16:creationId xmlns:a16="http://schemas.microsoft.com/office/drawing/2014/main" id="{6C9A2729-0DD7-4006-9BFF-6024D9E465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849489" y="10077335"/>
            <a:ext cx="914400" cy="914400"/>
          </a:xfrm>
          <a:prstGeom prst="rect">
            <a:avLst/>
          </a:prstGeom>
        </p:spPr>
      </p:pic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3B20E09-99B4-48FB-825C-83B2AA27CE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879012"/>
              </p:ext>
            </p:extLst>
          </p:nvPr>
        </p:nvGraphicFramePr>
        <p:xfrm>
          <a:off x="1180197" y="3721458"/>
          <a:ext cx="6198065" cy="5115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1" name="Chart 20">
                <a:extLst>
                  <a:ext uri="{FF2B5EF4-FFF2-40B4-BE49-F238E27FC236}">
                    <a16:creationId xmlns:a16="http://schemas.microsoft.com/office/drawing/2014/main" id="{950ACA60-30E5-45F1-8F90-F3C4F45111AE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197266736"/>
                  </p:ext>
                </p:extLst>
              </p:nvPr>
            </p:nvGraphicFramePr>
            <p:xfrm>
              <a:off x="16449618" y="3721458"/>
              <a:ext cx="6609885" cy="511596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21" name="Chart 20">
                <a:extLst>
                  <a:ext uri="{FF2B5EF4-FFF2-40B4-BE49-F238E27FC236}">
                    <a16:creationId xmlns:a16="http://schemas.microsoft.com/office/drawing/2014/main" id="{950ACA60-30E5-45F1-8F90-F3C4F45111A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6449618" y="3721458"/>
                <a:ext cx="6609885" cy="51159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7" name="Chart 16">
                <a:extLst>
                  <a:ext uri="{FF2B5EF4-FFF2-40B4-BE49-F238E27FC236}">
                    <a16:creationId xmlns:a16="http://schemas.microsoft.com/office/drawing/2014/main" id="{2203174F-3BB2-46DC-AE05-3B191036E3D7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29559371"/>
                  </p:ext>
                </p:extLst>
              </p:nvPr>
            </p:nvGraphicFramePr>
            <p:xfrm>
              <a:off x="8415958" y="3721458"/>
              <a:ext cx="6830259" cy="5115966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8"/>
              </a:graphicData>
            </a:graphic>
          </p:graphicFrame>
        </mc:Choice>
        <mc:Fallback xmlns="">
          <p:pic>
            <p:nvPicPr>
              <p:cNvPr id="17" name="Chart 16">
                <a:extLst>
                  <a:ext uri="{FF2B5EF4-FFF2-40B4-BE49-F238E27FC236}">
                    <a16:creationId xmlns:a16="http://schemas.microsoft.com/office/drawing/2014/main" id="{2203174F-3BB2-46DC-AE05-3B191036E3D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8415958" y="3721458"/>
                <a:ext cx="6830259" cy="511596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4365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259" y="1031198"/>
            <a:ext cx="12078249" cy="1447395"/>
          </a:xfrm>
        </p:spPr>
        <p:txBody>
          <a:bodyPr>
            <a:normAutofit/>
          </a:bodyPr>
          <a:lstStyle/>
          <a:p>
            <a:r>
              <a:rPr lang="en-US" dirty="0"/>
              <a:t>Employee Demographics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NZ" dirty="0"/>
              <a:t>© Sport New Zealand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3</a:t>
            </a:fld>
            <a:endParaRPr lang="en-NZ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26EA4E0-BC02-44EE-92E8-21EEB3CB687E}"/>
              </a:ext>
            </a:extLst>
          </p:cNvPr>
          <p:cNvSpPr txBox="1">
            <a:spLocks/>
          </p:cNvSpPr>
          <p:nvPr/>
        </p:nvSpPr>
        <p:spPr>
          <a:xfrm>
            <a:off x="1180198" y="2425498"/>
            <a:ext cx="6437864" cy="757688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NZ" dirty="0"/>
              <a:t>Gender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F368335-58DE-4343-B11A-F6000BC68B8A}"/>
              </a:ext>
            </a:extLst>
          </p:cNvPr>
          <p:cNvSpPr txBox="1">
            <a:spLocks/>
          </p:cNvSpPr>
          <p:nvPr/>
        </p:nvSpPr>
        <p:spPr>
          <a:xfrm>
            <a:off x="8415958" y="2425498"/>
            <a:ext cx="6830260" cy="757689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US" dirty="0"/>
              <a:t>Age Band</a:t>
            </a:r>
            <a:endParaRPr lang="en-NZ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0084D04-2904-4E6D-8F66-FB6051556D4C}"/>
              </a:ext>
            </a:extLst>
          </p:cNvPr>
          <p:cNvSpPr txBox="1">
            <a:spLocks/>
          </p:cNvSpPr>
          <p:nvPr/>
        </p:nvSpPr>
        <p:spPr>
          <a:xfrm>
            <a:off x="16449616" y="2420130"/>
            <a:ext cx="6609885" cy="768424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US" dirty="0"/>
              <a:t>Working Arrangements</a:t>
            </a:r>
            <a:endParaRPr lang="en-NZ" dirty="0"/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5B3F5A46-714C-49E2-8307-78D97E9655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346930"/>
              </p:ext>
            </p:extLst>
          </p:nvPr>
        </p:nvGraphicFramePr>
        <p:xfrm>
          <a:off x="981259" y="3849304"/>
          <a:ext cx="6636802" cy="5215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9FDB4756-9D8D-4A3E-A2A4-89B4F37733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18875"/>
              </p:ext>
            </p:extLst>
          </p:nvPr>
        </p:nvGraphicFramePr>
        <p:xfrm>
          <a:off x="8415958" y="4019975"/>
          <a:ext cx="6830259" cy="5470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BA9BE485-E85A-4EF6-9C30-B13E152986A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1163795"/>
              </p:ext>
            </p:extLst>
          </p:nvPr>
        </p:nvGraphicFramePr>
        <p:xfrm>
          <a:off x="16449617" y="3849304"/>
          <a:ext cx="6609884" cy="5941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84458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259" y="1031198"/>
            <a:ext cx="12078249" cy="1447395"/>
          </a:xfrm>
        </p:spPr>
        <p:txBody>
          <a:bodyPr>
            <a:normAutofit fontScale="90000"/>
          </a:bodyPr>
          <a:lstStyle/>
          <a:p>
            <a:r>
              <a:rPr lang="en-US" dirty="0"/>
              <a:t>Employee Demographics continued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NZ" dirty="0"/>
              <a:t>© Sport New Zealand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NZ" dirty="0"/>
              <a:t>Pg.</a:t>
            </a:r>
            <a:fld id="{3E8BF8C5-3747-45D3-BFC1-A5F56B0834F4}" type="slidenum">
              <a:rPr lang="en-NZ" smtClean="0"/>
              <a:pPr/>
              <a:t>4</a:t>
            </a:fld>
            <a:endParaRPr lang="en-NZ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26EA4E0-BC02-44EE-92E8-21EEB3CB687E}"/>
              </a:ext>
            </a:extLst>
          </p:cNvPr>
          <p:cNvSpPr txBox="1">
            <a:spLocks/>
          </p:cNvSpPr>
          <p:nvPr/>
        </p:nvSpPr>
        <p:spPr>
          <a:xfrm>
            <a:off x="1180198" y="2425498"/>
            <a:ext cx="6437864" cy="757688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NZ" dirty="0"/>
              <a:t>Ethnicity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F368335-58DE-4343-B11A-F6000BC68B8A}"/>
              </a:ext>
            </a:extLst>
          </p:cNvPr>
          <p:cNvSpPr txBox="1">
            <a:spLocks/>
          </p:cNvSpPr>
          <p:nvPr/>
        </p:nvSpPr>
        <p:spPr>
          <a:xfrm>
            <a:off x="8415958" y="2425498"/>
            <a:ext cx="6830260" cy="757689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US" dirty="0"/>
              <a:t>Front vs. Back Office</a:t>
            </a:r>
            <a:endParaRPr lang="en-NZ" dirty="0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A95A542A-412C-472F-AAA8-7CFF8FD565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43748"/>
              </p:ext>
            </p:extLst>
          </p:nvPr>
        </p:nvGraphicFramePr>
        <p:xfrm>
          <a:off x="1180196" y="3872893"/>
          <a:ext cx="6437864" cy="4719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FEF89C08-ED1D-4398-96B5-D1062A9D04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928652"/>
              </p:ext>
            </p:extLst>
          </p:nvPr>
        </p:nvGraphicFramePr>
        <p:xfrm>
          <a:off x="8415958" y="3872893"/>
          <a:ext cx="6830258" cy="5239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79E7D33-A631-42BA-9E32-CA895A7DDC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7971700"/>
              </p:ext>
            </p:extLst>
          </p:nvPr>
        </p:nvGraphicFramePr>
        <p:xfrm>
          <a:off x="8415958" y="3701099"/>
          <a:ext cx="7690545" cy="5062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45B3BF5-D900-4975-B8C5-65C4F2EA28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726582" y="3901656"/>
            <a:ext cx="6866733" cy="358081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0C3BEE1-759D-4194-A39F-DDEE8C6543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26582" y="7810860"/>
            <a:ext cx="6842956" cy="3580812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5E81E-6BC9-4D4F-AAB4-2A573B4A4171}"/>
              </a:ext>
            </a:extLst>
          </p:cNvPr>
          <p:cNvSpPr txBox="1">
            <a:spLocks/>
          </p:cNvSpPr>
          <p:nvPr/>
        </p:nvSpPr>
        <p:spPr>
          <a:xfrm>
            <a:off x="16726582" y="2425497"/>
            <a:ext cx="6830260" cy="757689"/>
          </a:xfrm>
          <a:prstGeom prst="rect">
            <a:avLst/>
          </a:prstGeom>
          <a:solidFill>
            <a:srgbClr val="E5E5E5"/>
          </a:solidFill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indent="0" defTabSz="1827886">
              <a:lnSpc>
                <a:spcPts val="4500"/>
              </a:lnSpc>
              <a:spcBef>
                <a:spcPts val="0"/>
              </a:spcBef>
              <a:spcAft>
                <a:spcPts val="1400"/>
              </a:spcAft>
              <a:buFont typeface="Arial" panose="020B0604020202020204" pitchFamily="34" charset="0"/>
              <a:buNone/>
              <a:defRPr sz="3500" spc="-30" baseline="0">
                <a:solidFill>
                  <a:schemeClr val="accent2"/>
                </a:solidFill>
              </a:defRPr>
            </a:lvl1pPr>
            <a:lvl2pPr marL="0" indent="0" defTabSz="1827886">
              <a:lnSpc>
                <a:spcPts val="3600"/>
              </a:lnSpc>
              <a:spcBef>
                <a:spcPts val="0"/>
              </a:spcBef>
              <a:buFont typeface="Arial" panose="020B0604020202020204" pitchFamily="34" charset="0"/>
              <a:buNone/>
              <a:defRPr sz="3000">
                <a:solidFill>
                  <a:schemeClr val="accent2"/>
                </a:solidFill>
              </a:defRPr>
            </a:lvl2pPr>
            <a:lvl3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3pPr>
            <a:lvl4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4pPr>
            <a:lvl5pPr marL="0" indent="0" defTabSz="1827886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>
                <a:solidFill>
                  <a:schemeClr val="accent2"/>
                </a:solidFill>
              </a:defRPr>
            </a:lvl5pPr>
            <a:lvl6pPr marL="5026685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6pPr>
            <a:lvl7pPr marL="5940628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7pPr>
            <a:lvl8pPr marL="6854571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8pPr>
            <a:lvl9pPr marL="7768514" indent="-456971" defTabSz="1827886">
              <a:lnSpc>
                <a:spcPct val="90000"/>
              </a:lnSpc>
              <a:spcBef>
                <a:spcPts val="999"/>
              </a:spcBef>
              <a:buFont typeface="Arial" panose="020B0604020202020204" pitchFamily="34" charset="0"/>
              <a:buChar char="•"/>
              <a:defRPr sz="3598"/>
            </a:lvl9pPr>
          </a:lstStyle>
          <a:p>
            <a:pPr algn="ctr"/>
            <a:r>
              <a:rPr lang="en-US" dirty="0"/>
              <a:t>Pay &amp; Position Parity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682863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07B19A3-3D1B-4091-AB12-5A2656B38A67}"/>
              </a:ext>
            </a:extLst>
          </p:cNvPr>
          <p:cNvSpPr txBox="1"/>
          <p:nvPr/>
        </p:nvSpPr>
        <p:spPr>
          <a:xfrm>
            <a:off x="1078522" y="3540369"/>
            <a:ext cx="22203509" cy="646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Requests under the Official Information Act 1982 for the three months ended 31 December 2018</a:t>
            </a:r>
            <a:endParaRPr lang="en-NZ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6EDEA9-6202-42B6-9F87-0EBD6D17F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Official Information Act Requests</a:t>
            </a:r>
            <a:endParaRPr lang="en-NZ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9E7FADB-9C23-4956-9F96-5D23AB14E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653530"/>
              </p:ext>
            </p:extLst>
          </p:nvPr>
        </p:nvGraphicFramePr>
        <p:xfrm>
          <a:off x="1078522" y="4725833"/>
          <a:ext cx="15177478" cy="2018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9229">
                  <a:extLst>
                    <a:ext uri="{9D8B030D-6E8A-4147-A177-3AD203B41FA5}">
                      <a16:colId xmlns:a16="http://schemas.microsoft.com/office/drawing/2014/main" val="2906853292"/>
                    </a:ext>
                  </a:extLst>
                </a:gridCol>
                <a:gridCol w="2098132">
                  <a:extLst>
                    <a:ext uri="{9D8B030D-6E8A-4147-A177-3AD203B41FA5}">
                      <a16:colId xmlns:a16="http://schemas.microsoft.com/office/drawing/2014/main" val="3225322300"/>
                    </a:ext>
                  </a:extLst>
                </a:gridCol>
                <a:gridCol w="2440926">
                  <a:extLst>
                    <a:ext uri="{9D8B030D-6E8A-4147-A177-3AD203B41FA5}">
                      <a16:colId xmlns:a16="http://schemas.microsoft.com/office/drawing/2014/main" val="3139680760"/>
                    </a:ext>
                  </a:extLst>
                </a:gridCol>
                <a:gridCol w="2438956">
                  <a:extLst>
                    <a:ext uri="{9D8B030D-6E8A-4147-A177-3AD203B41FA5}">
                      <a16:colId xmlns:a16="http://schemas.microsoft.com/office/drawing/2014/main" val="4031049463"/>
                    </a:ext>
                  </a:extLst>
                </a:gridCol>
                <a:gridCol w="2397585">
                  <a:extLst>
                    <a:ext uri="{9D8B030D-6E8A-4147-A177-3AD203B41FA5}">
                      <a16:colId xmlns:a16="http://schemas.microsoft.com/office/drawing/2014/main" val="2712020358"/>
                    </a:ext>
                  </a:extLst>
                </a:gridCol>
                <a:gridCol w="2397585">
                  <a:extLst>
                    <a:ext uri="{9D8B030D-6E8A-4147-A177-3AD203B41FA5}">
                      <a16:colId xmlns:a16="http://schemas.microsoft.com/office/drawing/2014/main" val="655872094"/>
                    </a:ext>
                  </a:extLst>
                </a:gridCol>
                <a:gridCol w="1905065">
                  <a:extLst>
                    <a:ext uri="{9D8B030D-6E8A-4147-A177-3AD203B41FA5}">
                      <a16:colId xmlns:a16="http://schemas.microsoft.com/office/drawing/2014/main" val="622269724"/>
                    </a:ext>
                  </a:extLst>
                </a:gridCol>
              </a:tblGrid>
              <a:tr h="13260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On hand*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Requests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received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Responded to in 20 working days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Responded to after 20 working days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Average time to respond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(working days)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Transferred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Declined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8265062"/>
                  </a:ext>
                </a:extLst>
              </a:tr>
              <a:tr h="692005">
                <a:tc>
                  <a:txBody>
                    <a:bodyPr/>
                    <a:lstStyle/>
                    <a:p>
                      <a:pPr marL="0" algn="ctr" defTabSz="1827886" rtl="0" eaLnBrk="1" latinLnBrk="0" hangingPunct="1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6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4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1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19.6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>
                          <a:effectLst/>
                        </a:rPr>
                        <a:t>-</a:t>
                      </a:r>
                      <a:endParaRPr lang="en-NZ" sz="18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800" dirty="0">
                          <a:effectLst/>
                        </a:rPr>
                        <a:t>-</a:t>
                      </a:r>
                      <a:endParaRPr lang="en-NZ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620655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6DE6A35-E235-4EA6-BFC2-D0F41452F719}"/>
              </a:ext>
            </a:extLst>
          </p:cNvPr>
          <p:cNvSpPr txBox="1"/>
          <p:nvPr/>
        </p:nvSpPr>
        <p:spPr>
          <a:xfrm>
            <a:off x="981259" y="7283150"/>
            <a:ext cx="22203509" cy="646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*‘On hand’ refers to OIA requests received and underway at the Quarter commencement date.</a:t>
            </a:r>
          </a:p>
        </p:txBody>
      </p:sp>
    </p:spTree>
    <p:extLst>
      <p:ext uri="{BB962C8B-B14F-4D97-AF65-F5344CB8AC3E}">
        <p14:creationId xmlns:p14="http://schemas.microsoft.com/office/powerpoint/2010/main" val="98202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port NZ Colours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ED1A3B"/>
      </a:accent1>
      <a:accent2>
        <a:srgbClr val="7B7979"/>
      </a:accent2>
      <a:accent3>
        <a:srgbClr val="F39200"/>
      </a:accent3>
      <a:accent4>
        <a:srgbClr val="9F1423"/>
      </a:accent4>
      <a:accent5>
        <a:srgbClr val="FBBA00"/>
      </a:accent5>
      <a:accent6>
        <a:srgbClr val="FFD500"/>
      </a:accent6>
      <a:hlink>
        <a:srgbClr val="ED1A3B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ort NZ PPT" id="{AF5D4449-5E45-489D-97A8-473A7AF2FB9C}" vid="{A71CC812-91B7-47FF-BBD6-2923567FF8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ey_x0020_Words xmlns="e21cbe00-2104-4159-b9b9-bd54555d1bf2">
      <Value>Papers</Value>
    </Key_x0020_Words>
    <DocumentType xmlns="e21cbe00-2104-4159-b9b9-bd54555d1bf2">Report</DocumentType>
    <Narrative xmlns="e21cbe00-2104-4159-b9b9-bd54555d1bf2" xsi:nil="true"/>
    <RecordID xmlns="e21cbe00-2104-4159-b9b9-bd54555d1bf2">1095525</RecordID>
    <Aggregation_Status xmlns="e21cbe00-2104-4159-b9b9-bd54555d1bf2">Normal</Aggregation_Status>
    <PRA_Date_2 xmlns="e21cbe00-2104-4159-b9b9-bd54555d1bf2" xsi:nil="true"/>
    <PRA_Date_Trigger xmlns="e21cbe00-2104-4159-b9b9-bd54555d1bf2" xsi:nil="true"/>
    <PRA_Type xmlns="e21cbe00-2104-4159-b9b9-bd54555d1bf2">Doc</PRA_Type>
    <Related_People xmlns="e21cbe00-2104-4159-b9b9-bd54555d1bf2">
      <UserInfo>
        <DisplayName/>
        <AccountId xsi:nil="true"/>
        <AccountType/>
      </UserInfo>
    </Related_People>
    <Read_Only_Status xmlns="e21cbe00-2104-4159-b9b9-bd54555d1bf2">Open</Read_Only_Status>
    <Target_Audience xmlns="e21cbe00-2104-4159-b9b9-bd54555d1bf2">Internal</Target_Audience>
    <Function xmlns="e21cbe00-2104-4159-b9b9-bd54555d1bf2">Policy</Function>
    <Volume xmlns="e21cbe00-2104-4159-b9b9-bd54555d1bf2">NA</Volume>
    <PRA_Date_3 xmlns="e21cbe00-2104-4159-b9b9-bd54555d1bf2" xsi:nil="true"/>
    <Project xmlns="e21cbe00-2104-4159-b9b9-bd54555d1bf2">NA</Project>
    <Authoritative_Version xmlns="e21cbe00-2104-4159-b9b9-bd54555d1bf2">false</Authoritative_Version>
    <CategoryValue xmlns="e21cbe00-2104-4159-b9b9-bd54555d1bf2">NA</CategoryValue>
    <PRA_Date_Disposal xmlns="e21cbe00-2104-4159-b9b9-bd54555d1bf2" xsi:nil="true"/>
    <FunctionGroup xmlns="e21cbe00-2104-4159-b9b9-bd54555d1bf2">NA</FunctionGroup>
    <Activity xmlns="e21cbe00-2104-4159-b9b9-bd54555d1bf2">Advising the Minister</Activity>
    <PRA_Text_3 xmlns="e21cbe00-2104-4159-b9b9-bd54555d1bf2" xsi:nil="true"/>
    <Know-How_Type xmlns="e21cbe00-2104-4159-b9b9-bd54555d1bf2">NA</Know-How_Type>
    <CategoryName xmlns="e21cbe00-2104-4159-b9b9-bd54555d1bf2">NA</CategoryName>
    <Case xmlns="e21cbe00-2104-4159-b9b9-bd54555d1bf2">BRF-11217-NonSensitive PerformReport oct18-dec18</Case>
    <PRA_Text_2 xmlns="e21cbe00-2104-4159-b9b9-bd54555d1bf2" xsi:nil="true"/>
    <PRA_Text_5 xmlns="e21cbe00-2104-4159-b9b9-bd54555d1bf2" xsi:nil="true"/>
    <PRA_Date_1 xmlns="e21cbe00-2104-4159-b9b9-bd54555d1bf2" xsi:nil="true"/>
    <Original_Document xmlns="e21cbe00-2104-4159-b9b9-bd54555d1bf2" xsi:nil="true"/>
    <Subactivity xmlns="e21cbe00-2104-4159-b9b9-bd54555d1bf2">Briefings</Subactivity>
    <PRA_Text_1 xmlns="e21cbe00-2104-4159-b9b9-bd54555d1bf2" xsi:nil="true"/>
    <PRA_Text_4 xmlns="e21cbe00-2104-4159-b9b9-bd54555d1bf2" xsi:nil="true"/>
    <Record_Type xmlns="e21cbe00-2104-4159-b9b9-bd54555d1bf2">Normal</Record_Type>
    <RequestType xmlns="3f67ee3c-dd20-4086-83c1-305e3ef0076e">Briefings - BRF</RequestType>
    <SFReference xmlns="3f67ee3c-dd20-4086-83c1-305e3ef0076e">BRF-11217-NonSensitive PerformReport oct18-dec18</SFReference>
    <SFReference0 xmlns="3f67ee3c-dd20-4086-83c1-305e3ef0076e" xsi:nil="true"/>
    <SFVersion xmlns="3f67ee3c-dd20-4086-83c1-305e3ef0076e" xsi:nil="true"/>
    <SFFolderBreadcrumb xmlns="3f67ee3c-dd20-4086-83c1-305e3ef0076e">Active&gt;BRF-11217-NonSensitive PerformReport oct18-dec18</SFFolderBreadcrumb>
    <SFItemID xmlns="3f67ee3c-dd20-4086-83c1-305e3ef0076e">8aa84112-f977-4b27-958f-fe5ffaf30a16</SFItemID>
    <SFFolderName xmlns="3f67ee3c-dd20-4086-83c1-305e3ef0076e">BRF-11217-NonSensitive PerformReport oct18-dec18</SFFolder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eDocument" ma:contentTypeID="0x010100AAAAAAAAAAAAAAAAAAAAAAAAAAAAAA02009F21FD828952FB4AA9316DE475219679" ma:contentTypeVersion="43" ma:contentTypeDescription="Standard Electronic Document" ma:contentTypeScope="" ma:versionID="6ddb2c96d6926ae82744864140bb672e">
  <xsd:schema xmlns:xsd="http://www.w3.org/2001/XMLSchema" xmlns:xs="http://www.w3.org/2001/XMLSchema" xmlns:p="http://schemas.microsoft.com/office/2006/metadata/properties" xmlns:ns2="e21cbe00-2104-4159-b9b9-bd54555d1bf2" xmlns:ns3="3f67ee3c-dd20-4086-83c1-305e3ef0076e" targetNamespace="http://schemas.microsoft.com/office/2006/metadata/properties" ma:root="true" ma:fieldsID="73b826561e581e6412a90be830f694f0" ns2:_="" ns3:_="">
    <xsd:import namespace="e21cbe00-2104-4159-b9b9-bd54555d1bf2"/>
    <xsd:import namespace="3f67ee3c-dd20-4086-83c1-305e3ef0076e"/>
    <xsd:element name="properties">
      <xsd:complexType>
        <xsd:sequence>
          <xsd:element name="documentManagement">
            <xsd:complexType>
              <xsd:all>
                <xsd:element ref="ns2:Know-How_Type" minOccurs="0"/>
                <xsd:element ref="ns2:Target_Audience" minOccurs="0"/>
                <xsd:element ref="ns2:PRA_Type" minOccurs="0"/>
                <xsd:element ref="ns2:Aggregation_Status" minOccurs="0"/>
                <xsd:element ref="ns2:Narrative" minOccurs="0"/>
                <xsd:element ref="ns2:Related_People" minOccurs="0"/>
                <xsd:element ref="ns2:RecordID" minOccurs="0"/>
                <xsd:element ref="ns2:Record_Type" minOccurs="0"/>
                <xsd:element ref="ns2:Read_Only_Status" minOccurs="0"/>
                <xsd:element ref="ns2:Authoritative_Version" minOccurs="0"/>
                <xsd:element ref="ns2:Original_Document" minOccurs="0"/>
                <xsd:element ref="ns2:PRA_Text_1" minOccurs="0"/>
                <xsd:element ref="ns2:PRA_Text_2" minOccurs="0"/>
                <xsd:element ref="ns2:PRA_Text_3" minOccurs="0"/>
                <xsd:element ref="ns2:PRA_Text_4" minOccurs="0"/>
                <xsd:element ref="ns2:PRA_Text_5" minOccurs="0"/>
                <xsd:element ref="ns2:PRA_Date_1" minOccurs="0"/>
                <xsd:element ref="ns2:PRA_Date_2" minOccurs="0"/>
                <xsd:element ref="ns2:PRA_Date_3" minOccurs="0"/>
                <xsd:element ref="ns2:PRA_Date_Trigger" minOccurs="0"/>
                <xsd:element ref="ns2:PRA_Date_Disposal" minOccurs="0"/>
                <xsd:element ref="ns2:FunctionGroup" minOccurs="0"/>
                <xsd:element ref="ns2:Function" minOccurs="0"/>
                <xsd:element ref="ns2:Activity" minOccurs="0"/>
                <xsd:element ref="ns2:Subactivity" minOccurs="0"/>
                <xsd:element ref="ns2:Project" minOccurs="0"/>
                <xsd:element ref="ns2:Case" minOccurs="0"/>
                <xsd:element ref="ns2:DocumentType"/>
                <xsd:element ref="ns2:Key_x0020_Words" minOccurs="0"/>
                <xsd:element ref="ns2:CategoryName" minOccurs="0"/>
                <xsd:element ref="ns2:CategoryValue" minOccurs="0"/>
                <xsd:element ref="ns2:Volume" minOccurs="0"/>
                <xsd:element ref="ns3:SFReference" minOccurs="0"/>
                <xsd:element ref="ns3:SFItemID" minOccurs="0"/>
                <xsd:element ref="ns3:SFVersion" minOccurs="0"/>
                <xsd:element ref="ns3:SFReference0" minOccurs="0"/>
                <xsd:element ref="ns3:RequestType" minOccurs="0"/>
                <xsd:element ref="ns3:SFFolderName" minOccurs="0"/>
                <xsd:element ref="ns3:SFFolderBreadcrumb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cbe00-2104-4159-b9b9-bd54555d1bf2" elementFormDefault="qualified">
    <xsd:import namespace="http://schemas.microsoft.com/office/2006/documentManagement/types"/>
    <xsd:import namespace="http://schemas.microsoft.com/office/infopath/2007/PartnerControls"/>
    <xsd:element name="Know-How_Type" ma:index="8" nillable="true" ma:displayName="Know-How Type" ma:default="NA" ma:format="Dropdown" ma:hidden="true" ma:internalName="KnowHowType" ma:readOnly="false">
      <xsd:simpleType>
        <xsd:union memberTypes="dms:Text">
          <xsd:simpleType>
            <xsd:restriction base="dms:Choice">
              <xsd:enumeration value="NA"/>
              <xsd:enumeration value="FAQ"/>
              <xsd:enumeration value="Tall Poppy"/>
              <xsd:enumeration value="Topic"/>
              <xsd:enumeration value="Who"/>
            </xsd:restriction>
          </xsd:simpleType>
        </xsd:union>
      </xsd:simpleType>
    </xsd:element>
    <xsd:element name="Target_Audience" ma:index="9" nillable="true" ma:displayName="Target Audience" ma:default="Internal" ma:format="RadioButtons" ma:hidden="true" ma:internalName="TargetAudience" ma:readOnly="false">
      <xsd:simpleType>
        <xsd:union memberTypes="dms:Text">
          <xsd:simpleType>
            <xsd:restriction base="dms:Choice">
              <xsd:enumeration value="Internal"/>
              <xsd:enumeration value="External"/>
            </xsd:restriction>
          </xsd:simpleType>
        </xsd:union>
      </xsd:simpleType>
    </xsd:element>
    <xsd:element name="PRA_Type" ma:index="10" nillable="true" ma:displayName="PRA Type" ma:default="Doc" ma:hidden="true" ma:internalName="PRAType" ma:readOnly="false">
      <xsd:simpleType>
        <xsd:restriction base="dms:Text"/>
      </xsd:simpleType>
    </xsd:element>
    <xsd:element name="Aggregation_Status" ma:index="11" nillable="true" ma:displayName="Aggregation Status" ma:default="Normal" ma:hidden="true" ma:internalName="AggregationStatus">
      <xsd:simpleType>
        <xsd:restriction base="dms:Choice">
          <xsd:enumeration value="Delete Soon"/>
          <xsd:enumeration value="Transfer Soon"/>
          <xsd:enumeration value="Appraise Soon"/>
          <xsd:enumeration value="Delete"/>
          <xsd:enumeration value="Transfer"/>
          <xsd:enumeration value="Appraise"/>
          <xsd:enumeration value="Hold"/>
          <xsd:enumeration value="Normal"/>
        </xsd:restriction>
      </xsd:simpleType>
    </xsd:element>
    <xsd:element name="Narrative" ma:index="12" nillable="true" ma:displayName="Narrative" ma:internalName="Narrative">
      <xsd:simpleType>
        <xsd:restriction base="dms:Note">
          <xsd:maxLength value="255"/>
        </xsd:restriction>
      </xsd:simpleType>
    </xsd:element>
    <xsd:element name="Related_People" ma:index="13" nillable="true" ma:displayName="Related People" ma:hidden="true" ma:list="UserInfo" ma:internalName="RelatedPeopl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cordID" ma:index="14" nillable="true" ma:displayName="RecordID" ma:hidden="true" ma:internalName="RecordID" ma:readOnly="true">
      <xsd:simpleType>
        <xsd:restriction base="dms:Text"/>
      </xsd:simpleType>
    </xsd:element>
    <xsd:element name="Record_Type" ma:index="15" nillable="true" ma:displayName="Business Value" ma:default="Normal" ma:hidden="true" ma:internalName="RecordType">
      <xsd:simpleType>
        <xsd:union memberTypes="dms:Text">
          <xsd:simpleType>
            <xsd:restriction base="dms:Choice">
              <xsd:enumeration value="Housekeeping"/>
              <xsd:enumeration value="Long Term Value"/>
              <xsd:enumeration value="Superseded"/>
              <xsd:enumeration value="Normal"/>
              <xsd:enumeration value="Cancelled"/>
              <xsd:enumeration value="Deleted"/>
            </xsd:restriction>
          </xsd:simpleType>
        </xsd:union>
      </xsd:simpleType>
    </xsd:element>
    <xsd:element name="Read_Only_Status" ma:index="16" nillable="true" ma:displayName="Read Only Status" ma:default="Open" ma:hidden="true" ma:internalName="ReadOnlyStatus">
      <xsd:simpleType>
        <xsd:restriction base="dms:Choice">
          <xsd:enumeration value="Open"/>
          <xsd:enumeration value="Document"/>
          <xsd:enumeration value="Document and Metadata"/>
        </xsd:restriction>
      </xsd:simpleType>
    </xsd:element>
    <xsd:element name="Authoritative_Version" ma:index="17" nillable="true" ma:displayName="Authoritative Version" ma:default="0" ma:hidden="true" ma:internalName="AuthoritativeVersion">
      <xsd:simpleType>
        <xsd:restriction base="dms:Boolean"/>
      </xsd:simpleType>
    </xsd:element>
    <xsd:element name="Original_Document" ma:index="18" nillable="true" ma:displayName="Original Document" ma:hidden="true" ma:internalName="OriginalDocument">
      <xsd:simpleType>
        <xsd:restriction base="dms:Text"/>
      </xsd:simpleType>
    </xsd:element>
    <xsd:element name="PRA_Text_1" ma:index="19" nillable="true" ma:displayName="PRA Text 1" ma:hidden="true" ma:internalName="PraText1">
      <xsd:simpleType>
        <xsd:restriction base="dms:Text"/>
      </xsd:simpleType>
    </xsd:element>
    <xsd:element name="PRA_Text_2" ma:index="20" nillable="true" ma:displayName="PRA Text 2" ma:hidden="true" ma:internalName="PraText2">
      <xsd:simpleType>
        <xsd:restriction base="dms:Text"/>
      </xsd:simpleType>
    </xsd:element>
    <xsd:element name="PRA_Text_3" ma:index="21" nillable="true" ma:displayName="PRA Text 3" ma:hidden="true" ma:internalName="PraText3">
      <xsd:simpleType>
        <xsd:restriction base="dms:Text"/>
      </xsd:simpleType>
    </xsd:element>
    <xsd:element name="PRA_Text_4" ma:index="22" nillable="true" ma:displayName="PRA Text 4" ma:hidden="true" ma:internalName="PraText4">
      <xsd:simpleType>
        <xsd:restriction base="dms:Text"/>
      </xsd:simpleType>
    </xsd:element>
    <xsd:element name="PRA_Text_5" ma:index="23" nillable="true" ma:displayName="PRA Text 5" ma:hidden="true" ma:internalName="PraText5">
      <xsd:simpleType>
        <xsd:restriction base="dms:Text"/>
      </xsd:simpleType>
    </xsd:element>
    <xsd:element name="PRA_Date_1" ma:index="24" nillable="true" ma:displayName="PRA Date 1" ma:format="DateTime" ma:hidden="true" ma:internalName="PraDate1">
      <xsd:simpleType>
        <xsd:restriction base="dms:DateTime"/>
      </xsd:simpleType>
    </xsd:element>
    <xsd:element name="PRA_Date_2" ma:index="25" nillable="true" ma:displayName="PRA Date 2" ma:format="DateTime" ma:hidden="true" ma:internalName="PraDate2">
      <xsd:simpleType>
        <xsd:restriction base="dms:DateTime"/>
      </xsd:simpleType>
    </xsd:element>
    <xsd:element name="PRA_Date_3" ma:index="26" nillable="true" ma:displayName="PRA Date 3" ma:format="DateTime" ma:hidden="true" ma:internalName="PraDate3">
      <xsd:simpleType>
        <xsd:restriction base="dms:DateTime"/>
      </xsd:simpleType>
    </xsd:element>
    <xsd:element name="PRA_Date_Trigger" ma:index="27" nillable="true" ma:displayName="PRA Date Trigger" ma:format="DateTime" ma:hidden="true" ma:internalName="PraDateTrigger">
      <xsd:simpleType>
        <xsd:restriction base="dms:DateTime"/>
      </xsd:simpleType>
    </xsd:element>
    <xsd:element name="PRA_Date_Disposal" ma:index="28" nillable="true" ma:displayName="PRA Date Disposal" ma:format="DateTime" ma:hidden="true" ma:internalName="PraDateDisposal">
      <xsd:simpleType>
        <xsd:restriction base="dms:DateTime"/>
      </xsd:simpleType>
    </xsd:element>
    <xsd:element name="FunctionGroup" ma:index="29" nillable="true" ma:displayName="Function Group" ma:default="NA" ma:format="RadioButtons" ma:hidden="true" ma:internalName="FunctionGroup" ma:readOnly="false">
      <xsd:simpleType>
        <xsd:union memberTypes="dms:Text">
          <xsd:simpleType>
            <xsd:restriction base="dms:Choice">
              <xsd:enumeration value="NA"/>
            </xsd:restriction>
          </xsd:simpleType>
        </xsd:union>
      </xsd:simpleType>
    </xsd:element>
    <xsd:element name="Function" ma:index="30" nillable="true" ma:displayName="Function" ma:default="Policy" ma:format="Dropdown" ma:hidden="true" ma:internalName="Function" ma:readOnly="false">
      <xsd:simpleType>
        <xsd:union memberTypes="dms:Text">
          <xsd:simpleType>
            <xsd:restriction base="dms:Choice">
              <xsd:enumeration value="Policy"/>
            </xsd:restriction>
          </xsd:simpleType>
        </xsd:union>
      </xsd:simpleType>
    </xsd:element>
    <xsd:element name="Activity" ma:index="31" nillable="true" ma:displayName="Activity" ma:default="Advising the Minister" ma:format="Dropdown" ma:hidden="true" ma:internalName="Activity" ma:readOnly="false">
      <xsd:simpleType>
        <xsd:union memberTypes="dms:Text">
          <xsd:simpleType>
            <xsd:restriction base="dms:Choice">
              <xsd:enumeration value="Advising the Minister"/>
            </xsd:restriction>
          </xsd:simpleType>
        </xsd:union>
      </xsd:simpleType>
    </xsd:element>
    <xsd:element name="Subactivity" ma:index="32" nillable="true" ma:displayName="Subactivity" ma:hidden="true" ma:internalName="Subactivity" ma:readOnly="false">
      <xsd:simpleType>
        <xsd:restriction base="dms:Text">
          <xsd:maxLength value="255"/>
        </xsd:restriction>
      </xsd:simpleType>
    </xsd:element>
    <xsd:element name="Project" ma:index="33" nillable="true" ma:displayName="Project" ma:default="NA" ma:format="RadioButtons" ma:hidden="true" ma:internalName="Project" ma:readOnly="false">
      <xsd:simpleType>
        <xsd:union memberTypes="dms:Text">
          <xsd:simpleType>
            <xsd:restriction base="dms:Choice">
              <xsd:enumeration value="NA"/>
            </xsd:restriction>
          </xsd:simpleType>
        </xsd:union>
      </xsd:simpleType>
    </xsd:element>
    <xsd:element name="Case" ma:index="34" nillable="true" ma:displayName="Case" ma:hidden="true" ma:internalName="Case" ma:readOnly="false">
      <xsd:simpleType>
        <xsd:restriction base="dms:Text">
          <xsd:maxLength value="255"/>
        </xsd:restriction>
      </xsd:simpleType>
    </xsd:element>
    <xsd:element name="DocumentType" ma:index="35" ma:displayName="Document Type" ma:format="Dropdown" ma:internalName="DocumentType">
      <xsd:simpleType>
        <xsd:restriction base="dms:Choice">
          <xsd:enumeration value="Application"/>
          <xsd:enumeration value="Contract, variation, agreement"/>
          <xsd:enumeration value="Correspondence"/>
          <xsd:enumeration value="Data"/>
          <xsd:enumeration value="Email"/>
          <xsd:enumeration value="Employment related"/>
          <xsd:enumeration value="Filenote"/>
          <xsd:enumeration value="Financial related"/>
          <xsd:enumeration value="Image, multimedia"/>
          <xsd:enumeration value="Knowledge, reference"/>
          <xsd:enumeration value="Meeting related"/>
          <xsd:enumeration value="Plan, programme, monitoring"/>
          <xsd:enumeration value="Policy, guideline, procedure"/>
          <xsd:enumeration value="Presentation"/>
          <xsd:enumeration value="Publication"/>
          <xsd:enumeration value="Report"/>
          <xsd:enumeration value="Template, form"/>
        </xsd:restriction>
      </xsd:simpleType>
    </xsd:element>
    <xsd:element name="Key_x0020_Words" ma:index="36" nillable="true" ma:displayName="Key Words" ma:hidden="true" ma:internalName="Key_x0020_Words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Not yet defined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CategoryName" ma:index="37" nillable="true" ma:displayName="Category Name" ma:default="NA" ma:format="RadioButtons" ma:hidden="true" ma:internalName="CategoryName" ma:readOnly="false">
      <xsd:simpleType>
        <xsd:union memberTypes="dms:Text">
          <xsd:simpleType>
            <xsd:restriction base="dms:Choice">
              <xsd:enumeration value="NA"/>
            </xsd:restriction>
          </xsd:simpleType>
        </xsd:union>
      </xsd:simpleType>
    </xsd:element>
    <xsd:element name="CategoryValue" ma:index="38" nillable="true" ma:displayName="Category Value" ma:default="NA" ma:format="RadioButtons" ma:hidden="true" ma:internalName="CategoryValue" ma:readOnly="false">
      <xsd:simpleType>
        <xsd:union memberTypes="dms:Text">
          <xsd:simpleType>
            <xsd:restriction base="dms:Choice">
              <xsd:enumeration value="NA"/>
            </xsd:restriction>
          </xsd:simpleType>
        </xsd:union>
      </xsd:simpleType>
    </xsd:element>
    <xsd:element name="Volume" ma:index="39" nillable="true" ma:displayName="Volume" ma:default="NA" ma:format="RadioButtons" ma:hidden="true" ma:internalName="Volume" ma:readOnly="false">
      <xsd:simpleType>
        <xsd:union memberTypes="dms:Text">
          <xsd:simpleType>
            <xsd:restriction base="dms:Choice">
              <xsd:enumeration value="NA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7ee3c-dd20-4086-83c1-305e3ef0076e" elementFormDefault="qualified">
    <xsd:import namespace="http://schemas.microsoft.com/office/2006/documentManagement/types"/>
    <xsd:import namespace="http://schemas.microsoft.com/office/infopath/2007/PartnerControls"/>
    <xsd:element name="SFReference" ma:index="40" nillable="true" ma:displayName="Reference" ma:hidden="true" ma:internalName="SFReference">
      <xsd:simpleType>
        <xsd:restriction base="dms:Text"/>
      </xsd:simpleType>
    </xsd:element>
    <xsd:element name="SFItemID" ma:index="41" nillable="true" ma:displayName="SFItemID" ma:hidden="true" ma:internalName="SFItemID">
      <xsd:simpleType>
        <xsd:restriction base="dms:Text"/>
      </xsd:simpleType>
    </xsd:element>
    <xsd:element name="SFVersion" ma:index="42" nillable="true" ma:displayName="SFVersion" ma:hidden="true" ma:internalName="SFVersion">
      <xsd:simpleType>
        <xsd:restriction base="dms:Text"/>
      </xsd:simpleType>
    </xsd:element>
    <xsd:element name="SFReference0" ma:index="43" nillable="true" ma:displayName="SFReference" ma:hidden="true" ma:internalName="SFReference0" ma:readOnly="false">
      <xsd:simpleType>
        <xsd:restriction base="dms:Text">
          <xsd:maxLength value="255"/>
        </xsd:restriction>
      </xsd:simpleType>
    </xsd:element>
    <xsd:element name="RequestType" ma:index="44" nillable="true" ma:displayName="Request Type" ma:hidden="true" ma:internalName="RequestType" ma:readOnly="false">
      <xsd:simpleType>
        <xsd:restriction base="dms:Text">
          <xsd:maxLength value="255"/>
        </xsd:restriction>
      </xsd:simpleType>
    </xsd:element>
    <xsd:element name="SFFolderName" ma:index="45" nillable="true" ma:displayName="Folder Name" ma:hidden="true" ma:internalName="SFFolderName" ma:readOnly="false">
      <xsd:simpleType>
        <xsd:restriction base="dms:Text"/>
      </xsd:simpleType>
    </xsd:element>
    <xsd:element name="SFFolderBreadcrumb" ma:index="46" nillable="true" ma:displayName="Folder Breadcrumb" ma:hidden="true" ma:internalName="SFFolderBreadcrumb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220FF6-C475-4D91-B971-62CDBCF0FE76}">
  <ds:schemaRefs>
    <ds:schemaRef ds:uri="http://schemas.openxmlformats.org/package/2006/metadata/core-properties"/>
    <ds:schemaRef ds:uri="http://purl.org/dc/dcmitype/"/>
    <ds:schemaRef ds:uri="3f67ee3c-dd20-4086-83c1-305e3ef0076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e21cbe00-2104-4159-b9b9-bd54555d1bf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6394BEE-43B2-4AA3-89F1-29D0401B8C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1cbe00-2104-4159-b9b9-bd54555d1bf2"/>
    <ds:schemaRef ds:uri="3f67ee3c-dd20-4086-83c1-305e3ef00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0BB606-3A7C-4F0E-8B24-229A672F02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15062</TotalTime>
  <Words>279</Words>
  <Application>Microsoft Office PowerPoint</Application>
  <PresentationFormat>Custom</PresentationFormat>
  <Paragraphs>57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Lucida Sans</vt:lpstr>
      <vt:lpstr>Times New Roman</vt:lpstr>
      <vt:lpstr>Office Theme</vt:lpstr>
      <vt:lpstr>Sport NZ Group  Organisational Health &amp; Capability Report</vt:lpstr>
      <vt:lpstr>Good Employer Indicators</vt:lpstr>
      <vt:lpstr>Employee Demographics</vt:lpstr>
      <vt:lpstr>Employee Demographics continued</vt:lpstr>
      <vt:lpstr>Official Information Act Requests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 NZ Group Organisational Health and Capability Report as at 31 December 2018 NEW</dc:title>
  <dc:creator>Grace Cooper</dc:creator>
  <dc:description>Created by www.allfields.co.nz</dc:description>
  <cp:lastModifiedBy>Julie Morrison</cp:lastModifiedBy>
  <cp:revision>116</cp:revision>
  <cp:lastPrinted>2018-11-13T23:21:43Z</cp:lastPrinted>
  <dcterms:created xsi:type="dcterms:W3CDTF">2018-05-17T21:07:27Z</dcterms:created>
  <dcterms:modified xsi:type="dcterms:W3CDTF">2019-03-01T01:46:33Z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0x010100AAAAAAAAAAAAAAAAAAAAAAAAAAAAAA02009F21FD828952FB4AA9316DE475219679</vt:lpwstr>
  </property>
  <property fmtid="{D5CDD505-2E9C-101B-9397-08002B2CF9AE}" pid="3" name="_ModerationStatus">
    <vt:lpwstr>0</vt:lpwstr>
  </property>
  <property fmtid="{D5CDD505-2E9C-101B-9397-08002B2CF9AE}" pid="4" name="Project">
    <vt:lpwstr>NA</vt:lpwstr>
  </property>
  <property fmtid="{D5CDD505-2E9C-101B-9397-08002B2CF9AE}" pid="5" name="Case">
    <vt:lpwstr>NA</vt:lpwstr>
  </property>
  <property fmtid="{D5CDD505-2E9C-101B-9397-08002B2CF9AE}" pid="6" name="Subactivity">
    <vt:lpwstr>Audit Committee</vt:lpwstr>
  </property>
  <property fmtid="{D5CDD505-2E9C-101B-9397-08002B2CF9AE}" pid="7" name="Activity">
    <vt:lpwstr>Boards</vt:lpwstr>
  </property>
  <property fmtid="{D5CDD505-2E9C-101B-9397-08002B2CF9AE}" pid="8" name="FunctionGroup">
    <vt:lpwstr>NA</vt:lpwstr>
  </property>
  <property fmtid="{D5CDD505-2E9C-101B-9397-08002B2CF9AE}" pid="9" name="CategoryName">
    <vt:lpwstr>NA</vt:lpwstr>
  </property>
  <property fmtid="{D5CDD505-2E9C-101B-9397-08002B2CF9AE}" pid="10" name="CategoryValue">
    <vt:lpwstr>NA</vt:lpwstr>
  </property>
  <property fmtid="{D5CDD505-2E9C-101B-9397-08002B2CF9AE}" pid="11" name="Volume">
    <vt:lpwstr>NA</vt:lpwstr>
  </property>
  <property fmtid="{D5CDD505-2E9C-101B-9397-08002B2CF9AE}" pid="12" name="Function">
    <vt:lpwstr>Management and Governance</vt:lpwstr>
  </property>
  <property fmtid="{D5CDD505-2E9C-101B-9397-08002B2CF9AE}" pid="13" name="Year">
    <vt:lpwstr>2018</vt:lpwstr>
  </property>
</Properties>
</file>