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17" r:id="rId5"/>
    <p:sldId id="416" r:id="rId6"/>
    <p:sldId id="342" r:id="rId7"/>
    <p:sldId id="424" r:id="rId8"/>
    <p:sldId id="385" r:id="rId9"/>
    <p:sldId id="383" r:id="rId10"/>
    <p:sldId id="425" r:id="rId11"/>
    <p:sldId id="426" r:id="rId12"/>
    <p:sldId id="418" r:id="rId13"/>
    <p:sldId id="419" r:id="rId14"/>
    <p:sldId id="420" r:id="rId15"/>
    <p:sldId id="421" r:id="rId16"/>
    <p:sldId id="422" r:id="rId17"/>
    <p:sldId id="429" r:id="rId18"/>
    <p:sldId id="386" r:id="rId19"/>
    <p:sldId id="427" r:id="rId20"/>
    <p:sldId id="350" r:id="rId21"/>
    <p:sldId id="370"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5A6A06-AF10-410D-BAB4-424B7F8E9F18}" name="Kylie Robertson" initials="KR" userId="S::kylie.robertson@sportnz.org.nz::760cf046-def0-44af-b47e-f76eaab8813f" providerId="AD"/>
  <p188:author id="{48F9CA1C-6D20-AE16-8C0A-51E3174A8E13}" name="Ella Creagh" initials="EC" userId="S::ella.creagh@sportnz.org.nz::6b4c6f3a-404e-4e6d-b5e7-ffaed9fbb7d4" providerId="AD"/>
  <p188:author id="{FD77CC3E-4D6B-2BBE-1F1B-A2B7A3D3B470}" name="Leanna Bruce" initials="LB" userId="S::Leanna.Bruce@sportnz.org.nz::d884c2e6-377e-4df5-a89d-42275988de3c" providerId="AD"/>
  <p188:author id="{CFA7C55E-AFA4-28C3-B514-1E2C34E1C1D8}" name="Ella Creagh" initials="EC" userId="S::Ella.Creagh@sportnz.org.nz::6b4c6f3a-404e-4e6d-b5e7-ffaed9fbb7d4" providerId="AD"/>
  <p188:author id="{7C20EEC9-B8CF-4C4D-8E47-7FED008AF8AE}" name="Leanna Bruce" initials="LB" userId="S::leanna.bruce@sportnz.org.nz::d884c2e6-377e-4df5-a89d-42275988de3c" providerId="AD"/>
  <p188:author id="{2658A0E0-8D2D-A217-4F76-D728B02E3124}" name="Chloe Bishop" initials="CB" userId="S::chloe.bishop@sportnz.org.nz::1a7378d0-f666-475e-a3ed-6b6f482293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32A"/>
    <a:srgbClr val="D1213E"/>
    <a:srgbClr val="FADEE3"/>
    <a:srgbClr val="F5821F"/>
    <a:srgbClr val="FFF5C5"/>
    <a:srgbClr val="FFD400"/>
    <a:srgbClr val="FDB813"/>
    <a:srgbClr val="FDE6D3"/>
    <a:srgbClr val="F9D7DD"/>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11BDE-CABC-914B-232D-3A76FE8B2C7B}" v="24" dt="2025-09-14T21:21:58.538"/>
    <p1510:client id="{2A94444D-C69A-A7AF-9027-F0823F4F4B7A}" v="11" dt="2025-09-16T00:10:44.788"/>
    <p1510:client id="{78692005-7E54-3637-24CA-F9B8B77E41E3}" v="34" dt="2025-09-16T00:12:59.121"/>
    <p1510:client id="{B57F77D4-2362-0617-19FB-4382980F02ED}" v="2" dt="2025-09-15T02:05:22.612"/>
    <p1510:client id="{DAAC152C-BE3A-7A1C-F654-16D9EC892DAB}" v="11" dt="2025-09-15T00:56:09.320"/>
    <p1510:client id="{F09F3A7B-4191-4A8A-8240-F60D4D69C08A}" v="14" dt="2025-09-15T03:39:14.395"/>
    <p1510:client id="{F1A1BCA9-3634-F45F-B59D-B3B27C94A9CF}" v="11" dt="2025-09-15T00:39:45.994"/>
    <p1510:client id="{F96392E6-D436-7CE4-A922-16780FD29FDC}" v="15" dt="2025-09-16T00:11:29.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Fraser" userId="S::guy.fraser@sportnz.org.nz::5fdb08d3-869d-4a4b-a0c7-6d799a79417e" providerId="AD" clId="Web-{F96392E6-D436-7CE4-A922-16780FD29FDC}"/>
    <pc:docChg chg="modSld">
      <pc:chgData name="Guy Fraser" userId="S::guy.fraser@sportnz.org.nz::5fdb08d3-869d-4a4b-a0c7-6d799a79417e" providerId="AD" clId="Web-{F96392E6-D436-7CE4-A922-16780FD29FDC}" dt="2025-09-16T00:11:25.791" v="8" actId="20577"/>
      <pc:docMkLst>
        <pc:docMk/>
      </pc:docMkLst>
      <pc:sldChg chg="modSp">
        <pc:chgData name="Guy Fraser" userId="S::guy.fraser@sportnz.org.nz::5fdb08d3-869d-4a4b-a0c7-6d799a79417e" providerId="AD" clId="Web-{F96392E6-D436-7CE4-A922-16780FD29FDC}" dt="2025-09-16T00:11:25.791" v="8" actId="20577"/>
        <pc:sldMkLst>
          <pc:docMk/>
          <pc:sldMk cId="2593530354" sldId="370"/>
        </pc:sldMkLst>
        <pc:spChg chg="mod">
          <ac:chgData name="Guy Fraser" userId="S::guy.fraser@sportnz.org.nz::5fdb08d3-869d-4a4b-a0c7-6d799a79417e" providerId="AD" clId="Web-{F96392E6-D436-7CE4-A922-16780FD29FDC}" dt="2025-09-16T00:11:25.791" v="8" actId="20577"/>
          <ac:spMkLst>
            <pc:docMk/>
            <pc:sldMk cId="2593530354" sldId="370"/>
            <ac:spMk id="32" creationId="{8CDC19E2-A816-5E02-6938-F681D21FA6B0}"/>
          </ac:spMkLst>
        </pc:spChg>
      </pc:sldChg>
    </pc:docChg>
  </pc:docChgLst>
  <pc:docChgLst>
    <pc:chgData name="Guy Fraser" userId="S::guy.fraser@sportnz.org.nz::5fdb08d3-869d-4a4b-a0c7-6d799a79417e" providerId="AD" clId="Web-{2A94444D-C69A-A7AF-9027-F0823F4F4B7A}"/>
    <pc:docChg chg="modSld">
      <pc:chgData name="Guy Fraser" userId="S::guy.fraser@sportnz.org.nz::5fdb08d3-869d-4a4b-a0c7-6d799a79417e" providerId="AD" clId="Web-{2A94444D-C69A-A7AF-9027-F0823F4F4B7A}" dt="2025-09-16T00:10:42.116" v="6" actId="20577"/>
      <pc:docMkLst>
        <pc:docMk/>
      </pc:docMkLst>
      <pc:sldChg chg="modSp">
        <pc:chgData name="Guy Fraser" userId="S::guy.fraser@sportnz.org.nz::5fdb08d3-869d-4a4b-a0c7-6d799a79417e" providerId="AD" clId="Web-{2A94444D-C69A-A7AF-9027-F0823F4F4B7A}" dt="2025-09-16T00:10:42.116" v="6" actId="20577"/>
        <pc:sldMkLst>
          <pc:docMk/>
          <pc:sldMk cId="2593530354" sldId="370"/>
        </pc:sldMkLst>
        <pc:spChg chg="mod">
          <ac:chgData name="Guy Fraser" userId="S::guy.fraser@sportnz.org.nz::5fdb08d3-869d-4a4b-a0c7-6d799a79417e" providerId="AD" clId="Web-{2A94444D-C69A-A7AF-9027-F0823F4F4B7A}" dt="2025-09-16T00:10:42.116" v="6" actId="20577"/>
          <ac:spMkLst>
            <pc:docMk/>
            <pc:sldMk cId="2593530354" sldId="370"/>
            <ac:spMk id="32" creationId="{8CDC19E2-A816-5E02-6938-F681D21FA6B0}"/>
          </ac:spMkLst>
        </pc:spChg>
      </pc:sldChg>
    </pc:docChg>
  </pc:docChgLst>
  <pc:docChgLst>
    <pc:chgData name="Guy Fraser" userId="S::guy.fraser@sportnz.org.nz::5fdb08d3-869d-4a4b-a0c7-6d799a79417e" providerId="AD" clId="Web-{78692005-7E54-3637-24CA-F9B8B77E41E3}"/>
    <pc:docChg chg="modSld">
      <pc:chgData name="Guy Fraser" userId="S::guy.fraser@sportnz.org.nz::5fdb08d3-869d-4a4b-a0c7-6d799a79417e" providerId="AD" clId="Web-{78692005-7E54-3637-24CA-F9B8B77E41E3}" dt="2025-09-16T00:12:57.246" v="22" actId="20577"/>
      <pc:docMkLst>
        <pc:docMk/>
      </pc:docMkLst>
      <pc:sldChg chg="modSp">
        <pc:chgData name="Guy Fraser" userId="S::guy.fraser@sportnz.org.nz::5fdb08d3-869d-4a4b-a0c7-6d799a79417e" providerId="AD" clId="Web-{78692005-7E54-3637-24CA-F9B8B77E41E3}" dt="2025-09-16T00:12:57.246" v="22" actId="20577"/>
        <pc:sldMkLst>
          <pc:docMk/>
          <pc:sldMk cId="2593530354" sldId="370"/>
        </pc:sldMkLst>
        <pc:spChg chg="mod">
          <ac:chgData name="Guy Fraser" userId="S::guy.fraser@sportnz.org.nz::5fdb08d3-869d-4a4b-a0c7-6d799a79417e" providerId="AD" clId="Web-{78692005-7E54-3637-24CA-F9B8B77E41E3}" dt="2025-09-16T00:12:57.246" v="22" actId="20577"/>
          <ac:spMkLst>
            <pc:docMk/>
            <pc:sldMk cId="2593530354" sldId="370"/>
            <ac:spMk id="32" creationId="{8CDC19E2-A816-5E02-6938-F681D21FA6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3E25A-EAE6-425E-BEDC-B7C6882FE1E3}" type="datetimeFigureOut">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3C0DE-EB89-4628-9DAA-08AECB811DE4}" type="slidenum">
              <a:t>‹#›</a:t>
            </a:fld>
            <a:endParaRPr lang="en-US"/>
          </a:p>
        </p:txBody>
      </p:sp>
    </p:spTree>
    <p:extLst>
      <p:ext uri="{BB962C8B-B14F-4D97-AF65-F5344CB8AC3E}">
        <p14:creationId xmlns:p14="http://schemas.microsoft.com/office/powerpoint/2010/main" val="70761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portnz.org.nz/get-active/ways-to-get-active/sport/sport-pathway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FF0D8-CE14-996D-ACB0-2A1890C28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B0AE3-E692-DB2B-1D3B-3539D8573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815E7-9281-F053-18EB-2C8DC5BB21F4}"/>
              </a:ext>
            </a:extLst>
          </p:cNvPr>
          <p:cNvSpPr>
            <a:spLocks noGrp="1"/>
          </p:cNvSpPr>
          <p:nvPr>
            <p:ph type="body" idx="1"/>
          </p:nvPr>
        </p:nvSpPr>
        <p:spPr/>
        <p:txBody>
          <a:bodyPr/>
          <a:lstStyle/>
          <a:p>
            <a:endParaRPr lang="en-NZ">
              <a:ea typeface="Calibri"/>
              <a:cs typeface="Calibri"/>
            </a:endParaRPr>
          </a:p>
        </p:txBody>
      </p:sp>
      <p:sp>
        <p:nvSpPr>
          <p:cNvPr id="4" name="Slide Number Placeholder 3">
            <a:extLst>
              <a:ext uri="{FF2B5EF4-FFF2-40B4-BE49-F238E27FC236}">
                <a16:creationId xmlns:a16="http://schemas.microsoft.com/office/drawing/2014/main" id="{95116E0F-4E50-C973-CCA2-5B71B1A6F5C1}"/>
              </a:ext>
            </a:extLst>
          </p:cNvPr>
          <p:cNvSpPr>
            <a:spLocks noGrp="1"/>
          </p:cNvSpPr>
          <p:nvPr>
            <p:ph type="sldNum" sz="quarter" idx="5"/>
          </p:nvPr>
        </p:nvSpPr>
        <p:spPr/>
        <p:txBody>
          <a:bodyPr/>
          <a:lstStyle/>
          <a:p>
            <a:fld id="{6FE3C0DE-EB89-4628-9DAA-08AECB811DE4}" type="slidenum">
              <a:rPr lang="en-NZ" smtClean="0"/>
              <a:t>1</a:t>
            </a:fld>
            <a:endParaRPr lang="en-NZ"/>
          </a:p>
        </p:txBody>
      </p:sp>
    </p:spTree>
    <p:extLst>
      <p:ext uri="{BB962C8B-B14F-4D97-AF65-F5344CB8AC3E}">
        <p14:creationId xmlns:p14="http://schemas.microsoft.com/office/powerpoint/2010/main" val="38782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9A6F-C70A-7D0B-B315-152437113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85977-CCB7-9BE4-7FCC-0B8524C07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71135-E9D0-24DA-2D9B-9B234DE0AC82}"/>
              </a:ext>
            </a:extLst>
          </p:cNvPr>
          <p:cNvSpPr>
            <a:spLocks noGrp="1"/>
          </p:cNvSpPr>
          <p:nvPr>
            <p:ph type="body" idx="1"/>
          </p:nvPr>
        </p:nvSpPr>
        <p:spPr/>
        <p:txBody>
          <a:bodyPr/>
          <a:lstStyle/>
          <a:p>
            <a:r>
              <a:rPr lang="en-US"/>
              <a:t>Example activities</a:t>
            </a:r>
            <a:r>
              <a:rPr lang="en-US" sz="1200" b="0" i="0" kern="1200">
                <a:solidFill>
                  <a:schemeClr val="tx1"/>
                </a:solidFill>
                <a:effectLst/>
                <a:latin typeface="+mn-lt"/>
                <a:ea typeface="+mn-ea"/>
                <a:cs typeface="+mn-cs"/>
              </a:rPr>
              <a:t>: circus arts, cheerleading, dance</a:t>
            </a:r>
          </a:p>
          <a:p>
            <a:r>
              <a:rPr lang="en-US"/>
              <a:t>Examples of overlapping</a:t>
            </a:r>
            <a:r>
              <a:rPr lang="en-US" sz="1200" b="0" i="0" kern="1200">
                <a:solidFill>
                  <a:schemeClr val="tx1"/>
                </a:solidFill>
                <a:effectLst/>
                <a:latin typeface="+mn-lt"/>
                <a:ea typeface="+mn-ea"/>
                <a:cs typeface="+mn-cs"/>
              </a:rPr>
              <a:t> domain activities: martial arts, kapa haka, </a:t>
            </a:r>
            <a:r>
              <a:rPr lang="en-US" sz="1200" b="0" i="0" kern="1200" err="1">
                <a:solidFill>
                  <a:schemeClr val="tx1"/>
                </a:solidFill>
                <a:effectLst/>
                <a:latin typeface="+mn-lt"/>
                <a:ea typeface="+mn-ea"/>
                <a:cs typeface="+mn-cs"/>
              </a:rPr>
              <a:t>siva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afi</a:t>
            </a:r>
            <a:r>
              <a:rPr lang="en-US" sz="1200" b="0" i="0" kern="1200">
                <a:solidFill>
                  <a:schemeClr val="tx1"/>
                </a:solidFill>
                <a:effectLst/>
                <a:latin typeface="+mn-lt"/>
                <a:ea typeface="+mn-ea"/>
                <a:cs typeface="+mn-cs"/>
              </a:rPr>
              <a:t>, kapa haka, </a:t>
            </a:r>
            <a:r>
              <a:rPr lang="en-US" sz="1200" b="0" i="0" kern="1200" err="1">
                <a:solidFill>
                  <a:schemeClr val="tx1"/>
                </a:solidFill>
                <a:effectLst/>
                <a:latin typeface="+mn-lt"/>
                <a:ea typeface="+mn-ea"/>
                <a:cs typeface="+mn-cs"/>
              </a:rPr>
              <a:t>bharatanatyam</a:t>
            </a:r>
            <a:endParaRPr lang="en-NZ"/>
          </a:p>
        </p:txBody>
      </p:sp>
      <p:sp>
        <p:nvSpPr>
          <p:cNvPr id="4" name="Slide Number Placeholder 3">
            <a:extLst>
              <a:ext uri="{FF2B5EF4-FFF2-40B4-BE49-F238E27FC236}">
                <a16:creationId xmlns:a16="http://schemas.microsoft.com/office/drawing/2014/main" id="{1F4B2B99-F2D8-B0A3-6720-3361FFEBD635}"/>
              </a:ext>
            </a:extLst>
          </p:cNvPr>
          <p:cNvSpPr>
            <a:spLocks noGrp="1"/>
          </p:cNvSpPr>
          <p:nvPr>
            <p:ph type="sldNum" sz="quarter" idx="5"/>
          </p:nvPr>
        </p:nvSpPr>
        <p:spPr/>
        <p:txBody>
          <a:bodyPr/>
          <a:lstStyle/>
          <a:p>
            <a:fld id="{61571B21-8899-4EA2-8161-047BAE940824}" type="slidenum">
              <a:rPr lang="en-NZ" smtClean="0"/>
              <a:t>10</a:t>
            </a:fld>
            <a:endParaRPr lang="en-NZ"/>
          </a:p>
        </p:txBody>
      </p:sp>
    </p:spTree>
    <p:extLst>
      <p:ext uri="{BB962C8B-B14F-4D97-AF65-F5344CB8AC3E}">
        <p14:creationId xmlns:p14="http://schemas.microsoft.com/office/powerpoint/2010/main" val="390180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FB66-60A9-ABC3-3F59-4F40B1CA9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4A297-806E-30DA-2723-136BEC135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77E8E-3070-05F7-6324-62825BC1A05E}"/>
              </a:ext>
            </a:extLst>
          </p:cNvPr>
          <p:cNvSpPr>
            <a:spLocks noGrp="1"/>
          </p:cNvSpPr>
          <p:nvPr>
            <p:ph type="body" idx="1"/>
          </p:nvPr>
        </p:nvSpPr>
        <p:spPr/>
        <p:txBody>
          <a:bodyPr/>
          <a:lstStyle/>
          <a:p>
            <a:r>
              <a:rPr lang="en-NZ"/>
              <a:t>Example activities: </a:t>
            </a:r>
            <a:r>
              <a:rPr lang="en-NZ" err="1"/>
              <a:t>rākau</a:t>
            </a:r>
            <a:r>
              <a:rPr lang="en-NZ"/>
              <a:t>, kai collection, </a:t>
            </a:r>
            <a:r>
              <a:rPr lang="en-NZ">
                <a:solidFill>
                  <a:srgbClr val="001D35"/>
                </a:solidFill>
              </a:rPr>
              <a:t>Bharatanatyam</a:t>
            </a:r>
            <a:endParaRPr lang="en-NZ"/>
          </a:p>
          <a:p>
            <a:r>
              <a:rPr lang="en-NZ"/>
              <a:t>Examples of overlapping activities: kapa haka, </a:t>
            </a:r>
            <a:r>
              <a:rPr lang="en-NZ" err="1"/>
              <a:t>siva</a:t>
            </a:r>
            <a:r>
              <a:rPr lang="en-NZ"/>
              <a:t> </a:t>
            </a:r>
            <a:r>
              <a:rPr lang="en-NZ" err="1"/>
              <a:t>afi</a:t>
            </a:r>
            <a:r>
              <a:rPr lang="en-NZ"/>
              <a:t>, </a:t>
            </a:r>
            <a:r>
              <a:rPr lang="en-NZ" err="1"/>
              <a:t>bharatanayam</a:t>
            </a:r>
            <a:r>
              <a:rPr lang="en-NZ"/>
              <a:t> </a:t>
            </a:r>
          </a:p>
        </p:txBody>
      </p:sp>
      <p:sp>
        <p:nvSpPr>
          <p:cNvPr id="4" name="Slide Number Placeholder 3">
            <a:extLst>
              <a:ext uri="{FF2B5EF4-FFF2-40B4-BE49-F238E27FC236}">
                <a16:creationId xmlns:a16="http://schemas.microsoft.com/office/drawing/2014/main" id="{352BF1FB-89D9-6747-C237-745A29BF8E3D}"/>
              </a:ext>
            </a:extLst>
          </p:cNvPr>
          <p:cNvSpPr>
            <a:spLocks noGrp="1"/>
          </p:cNvSpPr>
          <p:nvPr>
            <p:ph type="sldNum" sz="quarter" idx="5"/>
          </p:nvPr>
        </p:nvSpPr>
        <p:spPr/>
        <p:txBody>
          <a:bodyPr/>
          <a:lstStyle/>
          <a:p>
            <a:fld id="{61571B21-8899-4EA2-8161-047BAE940824}" type="slidenum">
              <a:rPr lang="en-NZ" smtClean="0"/>
              <a:t>11</a:t>
            </a:fld>
            <a:endParaRPr lang="en-NZ"/>
          </a:p>
        </p:txBody>
      </p:sp>
    </p:spTree>
    <p:extLst>
      <p:ext uri="{BB962C8B-B14F-4D97-AF65-F5344CB8AC3E}">
        <p14:creationId xmlns:p14="http://schemas.microsoft.com/office/powerpoint/2010/main" val="399523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BDC3-4009-00BD-A874-6C13D5C07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4412E-FD73-C638-45CA-B27FF42C9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2EA96-4406-14D8-4D6F-6F2FAF3A3648}"/>
              </a:ext>
            </a:extLst>
          </p:cNvPr>
          <p:cNvSpPr>
            <a:spLocks noGrp="1"/>
          </p:cNvSpPr>
          <p:nvPr>
            <p:ph type="body" idx="1"/>
          </p:nvPr>
        </p:nvSpPr>
        <p:spPr/>
        <p:txBody>
          <a:bodyPr/>
          <a:lstStyle/>
          <a:p>
            <a:r>
              <a:rPr lang="en-US"/>
              <a:t>Example activities</a:t>
            </a:r>
            <a:r>
              <a:rPr lang="en-US" sz="1200" b="0" i="0" kern="1200">
                <a:solidFill>
                  <a:schemeClr val="tx1"/>
                </a:solidFill>
                <a:effectLst/>
                <a:latin typeface="+mn-lt"/>
                <a:ea typeface="+mn-ea"/>
                <a:cs typeface="+mn-cs"/>
              </a:rPr>
              <a:t>: tramping, kayaking, paddle boarding, outdoor rock climbing</a:t>
            </a:r>
          </a:p>
          <a:p>
            <a:r>
              <a:rPr lang="en-NZ"/>
              <a:t>Examples of overlapping domain activities: kai collection, surfing, mountain biking, skateboarding, parkour</a:t>
            </a:r>
            <a:endParaRPr lang="en-NZ">
              <a:ea typeface="Calibri"/>
              <a:cs typeface="Calibri"/>
            </a:endParaRPr>
          </a:p>
          <a:p>
            <a:pPr marL="0" indent="0">
              <a:buFont typeface="Arial" panose="020B0604020202020204" pitchFamily="34" charset="0"/>
              <a:buNone/>
            </a:pPr>
            <a:endParaRPr lang="en-NZ"/>
          </a:p>
        </p:txBody>
      </p:sp>
      <p:sp>
        <p:nvSpPr>
          <p:cNvPr id="4" name="Slide Number Placeholder 3">
            <a:extLst>
              <a:ext uri="{FF2B5EF4-FFF2-40B4-BE49-F238E27FC236}">
                <a16:creationId xmlns:a16="http://schemas.microsoft.com/office/drawing/2014/main" id="{9CF483C6-6021-80F1-C424-4B827AC4B313}"/>
              </a:ext>
            </a:extLst>
          </p:cNvPr>
          <p:cNvSpPr>
            <a:spLocks noGrp="1"/>
          </p:cNvSpPr>
          <p:nvPr>
            <p:ph type="sldNum" sz="quarter" idx="5"/>
          </p:nvPr>
        </p:nvSpPr>
        <p:spPr/>
        <p:txBody>
          <a:bodyPr/>
          <a:lstStyle/>
          <a:p>
            <a:fld id="{61571B21-8899-4EA2-8161-047BAE940824}" type="slidenum">
              <a:rPr lang="en-NZ" smtClean="0"/>
              <a:t>12</a:t>
            </a:fld>
            <a:endParaRPr lang="en-NZ"/>
          </a:p>
        </p:txBody>
      </p:sp>
    </p:spTree>
    <p:extLst>
      <p:ext uri="{BB962C8B-B14F-4D97-AF65-F5344CB8AC3E}">
        <p14:creationId xmlns:p14="http://schemas.microsoft.com/office/powerpoint/2010/main" val="358317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6C47D-B978-6F0F-9D81-11B297A8D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7F73B-84EF-33F4-E5EF-50479EF77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DA251-051D-DF94-DAF9-25CBF7917668}"/>
              </a:ext>
            </a:extLst>
          </p:cNvPr>
          <p:cNvSpPr>
            <a:spLocks noGrp="1"/>
          </p:cNvSpPr>
          <p:nvPr>
            <p:ph type="body" idx="1"/>
          </p:nvPr>
        </p:nvSpPr>
        <p:spPr/>
        <p:txBody>
          <a:bodyPr/>
          <a:lstStyle/>
          <a:p>
            <a:r>
              <a:rPr lang="en-NZ"/>
              <a:t>Example activities: backyard cricket, shooting hoops, kicking a ball</a:t>
            </a:r>
          </a:p>
          <a:p>
            <a:r>
              <a:rPr lang="en-NZ"/>
              <a:t>Examples of overlapping domain activities: martial arts, mountain biking, skateboarding, waka ama, surfing, indoor rock climbing.</a:t>
            </a:r>
            <a:endParaRPr lang="en-NZ">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a:t>Note: </a:t>
            </a:r>
            <a:r>
              <a:rPr lang="en-NZ" sz="1200" kern="1200">
                <a:solidFill>
                  <a:schemeClr val="tx1"/>
                </a:solidFill>
                <a:effectLst/>
                <a:latin typeface="+mn-lt"/>
                <a:ea typeface="+mn-ea"/>
                <a:cs typeface="+mn-cs"/>
              </a:rPr>
              <a:t>The illustration is designed in the same style as the </a:t>
            </a:r>
            <a:r>
              <a:rPr lang="en-NZ" sz="1200" u="sng" kern="1200">
                <a:solidFill>
                  <a:schemeClr val="tx1"/>
                </a:solidFill>
                <a:effectLst/>
                <a:latin typeface="+mn-lt"/>
                <a:ea typeface="+mn-ea"/>
                <a:cs typeface="+mn-cs"/>
                <a:hlinkClick r:id="rId3"/>
              </a:rPr>
              <a:t>Sport Pathway Framework</a:t>
            </a:r>
            <a:r>
              <a:rPr lang="en-NZ" sz="1200" kern="1200">
                <a:solidFill>
                  <a:schemeClr val="tx1"/>
                </a:solidFill>
                <a:effectLst/>
                <a:latin typeface="+mn-lt"/>
                <a:ea typeface="+mn-ea"/>
                <a:cs typeface="+mn-cs"/>
              </a:rPr>
              <a:t> – intentionally connected, with </a:t>
            </a:r>
            <a:r>
              <a:rPr lang="en-NZ" sz="1200" kern="1200" err="1">
                <a:solidFill>
                  <a:schemeClr val="tx1"/>
                </a:solidFill>
                <a:effectLst/>
                <a:latin typeface="+mn-lt"/>
                <a:ea typeface="+mn-ea"/>
                <a:cs typeface="+mn-cs"/>
              </a:rPr>
              <a:t>rangatahi</a:t>
            </a:r>
            <a:r>
              <a:rPr lang="en-NZ" sz="1200" kern="1200">
                <a:solidFill>
                  <a:schemeClr val="tx1"/>
                </a:solidFill>
                <a:effectLst/>
                <a:latin typeface="+mn-lt"/>
                <a:ea typeface="+mn-ea"/>
                <a:cs typeface="+mn-cs"/>
              </a:rPr>
              <a:t> reflected in both. Where a young person is represented depends on their motivations and aspirations. For example, someone might go for a casual surf to relax and feel good – that’s active recreation under the ‘Sport for recreation’ domain. But if they’re more into social or competitive surfing, then the same activity could sit within the Sport Pathway Framework. </a:t>
            </a:r>
            <a:endParaRPr lang="en-NZ" sz="1200" kern="1200">
              <a:solidFill>
                <a:schemeClr val="tx1"/>
              </a:solidFill>
              <a:effectLst/>
              <a:latin typeface="+mn-lt"/>
              <a:ea typeface="Calibri"/>
              <a:cs typeface="Calibri"/>
            </a:endParaRPr>
          </a:p>
          <a:p>
            <a:pPr marL="0" indent="0">
              <a:buFont typeface="Arial" panose="020B0604020202020204" pitchFamily="34" charset="0"/>
              <a:buNone/>
            </a:pPr>
            <a:endParaRPr lang="en-NZ"/>
          </a:p>
        </p:txBody>
      </p:sp>
      <p:sp>
        <p:nvSpPr>
          <p:cNvPr id="4" name="Slide Number Placeholder 3">
            <a:extLst>
              <a:ext uri="{FF2B5EF4-FFF2-40B4-BE49-F238E27FC236}">
                <a16:creationId xmlns:a16="http://schemas.microsoft.com/office/drawing/2014/main" id="{3A877250-4BEB-C7E9-E7AB-A9681EB490DE}"/>
              </a:ext>
            </a:extLst>
          </p:cNvPr>
          <p:cNvSpPr>
            <a:spLocks noGrp="1"/>
          </p:cNvSpPr>
          <p:nvPr>
            <p:ph type="sldNum" sz="quarter" idx="5"/>
          </p:nvPr>
        </p:nvSpPr>
        <p:spPr/>
        <p:txBody>
          <a:bodyPr/>
          <a:lstStyle/>
          <a:p>
            <a:fld id="{61571B21-8899-4EA2-8161-047BAE940824}" type="slidenum">
              <a:rPr lang="en-NZ" smtClean="0"/>
              <a:t>13</a:t>
            </a:fld>
            <a:endParaRPr lang="en-NZ"/>
          </a:p>
        </p:txBody>
      </p:sp>
    </p:spTree>
    <p:extLst>
      <p:ext uri="{BB962C8B-B14F-4D97-AF65-F5344CB8AC3E}">
        <p14:creationId xmlns:p14="http://schemas.microsoft.com/office/powerpoint/2010/main" val="4009804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116E-3E3E-F4E2-CBD3-7C9B48A50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5764C-96EC-B0F2-CC7F-6CBD680B3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39A52-C004-731E-1402-B75A3F2D2FCB}"/>
              </a:ext>
            </a:extLst>
          </p:cNvPr>
          <p:cNvSpPr>
            <a:spLocks noGrp="1"/>
          </p:cNvSpPr>
          <p:nvPr>
            <p:ph type="body" idx="1"/>
          </p:nvPr>
        </p:nvSpPr>
        <p:spPr/>
        <p:txBody>
          <a:bodyPr/>
          <a:lstStyle/>
          <a:p>
            <a:r>
              <a:rPr lang="en-GB" sz="1200" b="0" i="0" kern="1200">
                <a:solidFill>
                  <a:schemeClr val="tx1"/>
                </a:solidFill>
                <a:effectLst/>
                <a:latin typeface="+mn-lt"/>
                <a:ea typeface="+mn-ea"/>
                <a:cs typeface="+mn-cs"/>
              </a:rPr>
              <a:t>It can be difficult to clearly define when an activity is considered </a:t>
            </a:r>
            <a:r>
              <a:rPr lang="en-GB" sz="1200" b="1" i="0" kern="1200">
                <a:solidFill>
                  <a:schemeClr val="tx1"/>
                </a:solidFill>
                <a:effectLst/>
                <a:latin typeface="+mn-lt"/>
                <a:ea typeface="+mn-ea"/>
                <a:cs typeface="+mn-cs"/>
              </a:rPr>
              <a:t>sport for recreation</a:t>
            </a:r>
            <a:r>
              <a:rPr lang="en-GB" sz="1200" b="0" i="0" kern="1200">
                <a:solidFill>
                  <a:schemeClr val="tx1"/>
                </a:solidFill>
                <a:effectLst/>
                <a:latin typeface="+mn-lt"/>
                <a:ea typeface="+mn-ea"/>
                <a:cs typeface="+mn-cs"/>
              </a:rPr>
              <a:t> versus </a:t>
            </a:r>
            <a:r>
              <a:rPr lang="en-GB" sz="1200" b="1" i="0" kern="1200">
                <a:solidFill>
                  <a:schemeClr val="tx1"/>
                </a:solidFill>
                <a:effectLst/>
                <a:latin typeface="+mn-lt"/>
                <a:ea typeface="+mn-ea"/>
                <a:cs typeface="+mn-cs"/>
              </a:rPr>
              <a:t>foundation, social, or competitive sport</a:t>
            </a:r>
            <a:r>
              <a:rPr lang="en-GB" sz="1200" b="0" i="0" kern="1200">
                <a:solidFill>
                  <a:schemeClr val="tx1"/>
                </a:solidFill>
                <a:effectLst/>
                <a:latin typeface="+mn-lt"/>
                <a:ea typeface="+mn-ea"/>
                <a:cs typeface="+mn-cs"/>
              </a:rPr>
              <a:t>.</a:t>
            </a:r>
            <a:r>
              <a:rPr lang="en-GB"/>
              <a:t> </a:t>
            </a:r>
            <a:r>
              <a:rPr lang="en-GB" sz="1200" b="0" i="0" kern="1200">
                <a:solidFill>
                  <a:schemeClr val="tx1"/>
                </a:solidFill>
                <a:effectLst/>
                <a:latin typeface="+mn-lt"/>
                <a:ea typeface="+mn-ea"/>
                <a:cs typeface="+mn-cs"/>
              </a:rPr>
              <a:t>The distinction often depends on </a:t>
            </a:r>
            <a:r>
              <a:rPr lang="en-GB" sz="1200" b="1" i="0" kern="1200">
                <a:solidFill>
                  <a:schemeClr val="tx1"/>
                </a:solidFill>
                <a:effectLst/>
                <a:latin typeface="+mn-lt"/>
                <a:ea typeface="+mn-ea"/>
                <a:cs typeface="+mn-cs"/>
              </a:rPr>
              <a:t>rangatahi motivations and aspirations</a:t>
            </a:r>
            <a:r>
              <a:rPr lang="en-GB" sz="1200" b="0" i="0" kern="1200">
                <a:solidFill>
                  <a:schemeClr val="tx1"/>
                </a:solidFill>
                <a:effectLst/>
                <a:latin typeface="+mn-lt"/>
                <a:ea typeface="+mn-ea"/>
                <a:cs typeface="+mn-cs"/>
              </a:rPr>
              <a:t> and how they participate.</a:t>
            </a:r>
            <a:endParaRPr lang="en-US">
              <a:ea typeface="+mn-ea"/>
              <a:cs typeface="+mn-cs"/>
            </a:endParaRPr>
          </a:p>
          <a:p>
            <a:r>
              <a:rPr lang="en-GB" sz="1200" b="0" i="0" kern="1200">
                <a:solidFill>
                  <a:schemeClr val="tx1"/>
                </a:solidFill>
                <a:effectLst/>
                <a:latin typeface="+mn-lt"/>
                <a:ea typeface="+mn-ea"/>
                <a:cs typeface="+mn-cs"/>
              </a:rPr>
              <a:t>An activity may resemble </a:t>
            </a:r>
            <a:r>
              <a:rPr lang="en-GB"/>
              <a:t>the SPF</a:t>
            </a:r>
            <a:r>
              <a:rPr lang="en-GB" sz="1200" b="0" i="0" kern="1200">
                <a:solidFill>
                  <a:schemeClr val="tx1"/>
                </a:solidFill>
                <a:effectLst/>
                <a:latin typeface="+mn-lt"/>
                <a:ea typeface="+mn-ea"/>
                <a:cs typeface="+mn-cs"/>
              </a:rPr>
              <a:t> if it, involves an official team, follows a structured format and includes a coach or official.</a:t>
            </a:r>
          </a:p>
          <a:p>
            <a:r>
              <a:rPr lang="en-GB" sz="1200" b="0" i="0" kern="1200">
                <a:solidFill>
                  <a:schemeClr val="tx1"/>
                </a:solidFill>
                <a:effectLst/>
                <a:latin typeface="+mn-lt"/>
                <a:ea typeface="+mn-ea"/>
                <a:cs typeface="+mn-cs"/>
              </a:rPr>
              <a:t>The enablers that support a quality experience can be different depending on whether it’s an activity aligns more to the SPF, or the Active Recreation domains.</a:t>
            </a:r>
            <a:endParaRPr lang="en-GB" sz="1200" b="0" i="0" kern="1200">
              <a:solidFill>
                <a:schemeClr val="tx1"/>
              </a:solidFill>
              <a:effectLst/>
              <a:latin typeface="+mn-lt"/>
              <a:ea typeface="Calibri"/>
              <a:cs typeface="Calibri"/>
            </a:endParaRPr>
          </a:p>
          <a:p>
            <a:r>
              <a:rPr lang="en-GB" sz="1200" b="0" i="0" kern="1200">
                <a:solidFill>
                  <a:schemeClr val="tx1"/>
                </a:solidFill>
                <a:effectLst/>
                <a:latin typeface="+mn-lt"/>
                <a:ea typeface="+mn-ea"/>
                <a:cs typeface="+mn-cs"/>
              </a:rPr>
              <a:t>It’s not black and white! </a:t>
            </a:r>
            <a:endParaRPr lang="en-GB" sz="1200" b="0" i="0" kern="1200">
              <a:solidFill>
                <a:schemeClr val="tx1"/>
              </a:solidFill>
              <a:effectLst/>
              <a:latin typeface="+mn-lt"/>
              <a:ea typeface="Calibri"/>
              <a:cs typeface="Calibri"/>
            </a:endParaRPr>
          </a:p>
          <a:p>
            <a:pPr marL="0" indent="0">
              <a:buFont typeface="Arial" panose="020B0604020202020204" pitchFamily="34" charset="0"/>
              <a:buNone/>
            </a:pPr>
            <a:endParaRPr lang="en-NZ"/>
          </a:p>
        </p:txBody>
      </p:sp>
      <p:sp>
        <p:nvSpPr>
          <p:cNvPr id="4" name="Slide Number Placeholder 3">
            <a:extLst>
              <a:ext uri="{FF2B5EF4-FFF2-40B4-BE49-F238E27FC236}">
                <a16:creationId xmlns:a16="http://schemas.microsoft.com/office/drawing/2014/main" id="{B158D6DD-E2AB-CDC1-3BD8-D05B723A25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71B21-8899-4EA2-8161-047BAE94082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94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BA51-8257-8089-9EB3-D97B9C9A9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9E58A-0A6C-CBEF-2347-9179D0288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C76BB-CFA1-DCD5-269A-14CF0022209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C230DC7C-EDDE-5CEC-67C1-E88CAD7F3B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71B21-8899-4EA2-8161-047BAE940824}"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894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56BE-C610-2A58-2EF3-D367825D1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85418-7A13-CA75-403C-F44AF3515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22C34-321D-5656-25E2-A03AC702FFA5}"/>
              </a:ext>
            </a:extLst>
          </p:cNvPr>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Listen to the wants, needs and aspirations of rangatahi. How can you involve them in the planning, design and decision-making?</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Support growth and leadership opportunities in active recreation.</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It’s important to </a:t>
            </a:r>
            <a:r>
              <a:rPr lang="en-US" sz="1200" b="0" i="0" kern="1200" err="1">
                <a:solidFill>
                  <a:schemeClr val="tx1"/>
                </a:solidFill>
                <a:effectLst/>
                <a:latin typeface="+mn-lt"/>
                <a:ea typeface="+mn-ea"/>
                <a:cs typeface="+mn-cs"/>
              </a:rPr>
              <a:t>recognise</a:t>
            </a:r>
            <a:r>
              <a:rPr lang="en-US" sz="1200" b="0" i="0" kern="1200">
                <a:solidFill>
                  <a:schemeClr val="tx1"/>
                </a:solidFill>
                <a:effectLst/>
                <a:latin typeface="+mn-lt"/>
                <a:ea typeface="+mn-ea"/>
                <a:cs typeface="+mn-cs"/>
              </a:rPr>
              <a:t> the many ways rangatahi choose to be active and why. Create more and better access to a diverse range of physical activities so they can find something that feels right for them.</a:t>
            </a:r>
            <a:endParaRPr lang="en-NZ">
              <a:ea typeface="Calibri"/>
              <a:cs typeface="Calibri"/>
            </a:endParaRPr>
          </a:p>
        </p:txBody>
      </p:sp>
      <p:sp>
        <p:nvSpPr>
          <p:cNvPr id="4" name="Slide Number Placeholder 3">
            <a:extLst>
              <a:ext uri="{FF2B5EF4-FFF2-40B4-BE49-F238E27FC236}">
                <a16:creationId xmlns:a16="http://schemas.microsoft.com/office/drawing/2014/main" id="{1982E58B-7DE1-6522-B60A-57DA974C4F30}"/>
              </a:ext>
            </a:extLst>
          </p:cNvPr>
          <p:cNvSpPr>
            <a:spLocks noGrp="1"/>
          </p:cNvSpPr>
          <p:nvPr>
            <p:ph type="sldNum" sz="quarter" idx="5"/>
          </p:nvPr>
        </p:nvSpPr>
        <p:spPr/>
        <p:txBody>
          <a:bodyPr/>
          <a:lstStyle/>
          <a:p>
            <a:fld id="{6FE3C0DE-EB89-4628-9DAA-08AECB811DE4}" type="slidenum">
              <a:rPr lang="en-NZ" smtClean="0"/>
              <a:t>16</a:t>
            </a:fld>
            <a:endParaRPr lang="en-NZ"/>
          </a:p>
        </p:txBody>
      </p:sp>
    </p:spTree>
    <p:extLst>
      <p:ext uri="{BB962C8B-B14F-4D97-AF65-F5344CB8AC3E}">
        <p14:creationId xmlns:p14="http://schemas.microsoft.com/office/powerpoint/2010/main" val="2669638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76D7D-9E36-AA20-266F-B39D05F91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60526-458B-3431-3CEF-FAE481A79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98757-520E-1B39-7220-92B88C1BFF7C}"/>
              </a:ext>
            </a:extLst>
          </p:cNvPr>
          <p:cNvSpPr>
            <a:spLocks noGrp="1"/>
          </p:cNvSpPr>
          <p:nvPr>
            <p:ph type="body" idx="1"/>
          </p:nvPr>
        </p:nvSpPr>
        <p:spPr/>
        <p:txBody>
          <a:bodyPr/>
          <a:lstStyle/>
          <a:p>
            <a:r>
              <a:rPr lang="en-US">
                <a:ea typeface="Calibri"/>
                <a:cs typeface="Calibri"/>
              </a:rPr>
              <a:t>Physical activity opportunities and experiences we provide need to align to their wants, needs and aspirations.</a:t>
            </a:r>
          </a:p>
        </p:txBody>
      </p:sp>
      <p:sp>
        <p:nvSpPr>
          <p:cNvPr id="4" name="Slide Number Placeholder 3">
            <a:extLst>
              <a:ext uri="{FF2B5EF4-FFF2-40B4-BE49-F238E27FC236}">
                <a16:creationId xmlns:a16="http://schemas.microsoft.com/office/drawing/2014/main" id="{BBD6CFB1-99E5-D611-E330-EA61E0AAA37C}"/>
              </a:ext>
            </a:extLst>
          </p:cNvPr>
          <p:cNvSpPr>
            <a:spLocks noGrp="1"/>
          </p:cNvSpPr>
          <p:nvPr>
            <p:ph type="sldNum" sz="quarter" idx="5"/>
          </p:nvPr>
        </p:nvSpPr>
        <p:spPr/>
        <p:txBody>
          <a:bodyPr/>
          <a:lstStyle/>
          <a:p>
            <a:fld id="{61571B21-8899-4EA2-8161-047BAE940824}" type="slidenum">
              <a:rPr lang="en-NZ" smtClean="0"/>
              <a:t>17</a:t>
            </a:fld>
            <a:endParaRPr lang="en-NZ"/>
          </a:p>
        </p:txBody>
      </p:sp>
    </p:spTree>
    <p:extLst>
      <p:ext uri="{BB962C8B-B14F-4D97-AF65-F5344CB8AC3E}">
        <p14:creationId xmlns:p14="http://schemas.microsoft.com/office/powerpoint/2010/main" val="1577161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E22C-8057-08A0-2DCC-89B3CC2B4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3573F-80C1-54DD-374A-4C8F25899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219EC-BEBD-07BA-ED76-DF907ECEF5D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5ECDEA7-AAF3-E48F-290B-3E1A3DDFA548}"/>
              </a:ext>
            </a:extLst>
          </p:cNvPr>
          <p:cNvSpPr>
            <a:spLocks noGrp="1"/>
          </p:cNvSpPr>
          <p:nvPr>
            <p:ph type="sldNum" sz="quarter" idx="5"/>
          </p:nvPr>
        </p:nvSpPr>
        <p:spPr/>
        <p:txBody>
          <a:bodyPr/>
          <a:lstStyle/>
          <a:p>
            <a:fld id="{61571B21-8899-4EA2-8161-047BAE940824}" type="slidenum">
              <a:rPr lang="en-NZ" smtClean="0"/>
              <a:t>18</a:t>
            </a:fld>
            <a:endParaRPr lang="en-NZ"/>
          </a:p>
        </p:txBody>
      </p:sp>
    </p:spTree>
    <p:extLst>
      <p:ext uri="{BB962C8B-B14F-4D97-AF65-F5344CB8AC3E}">
        <p14:creationId xmlns:p14="http://schemas.microsoft.com/office/powerpoint/2010/main" val="29997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B1BC-4182-FF63-74FB-36BC6614F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D8F1B-CBA9-B520-FBF7-936095024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72157-A78D-EC94-3B84-B172504DFB1E}"/>
              </a:ext>
            </a:extLst>
          </p:cNvPr>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Active recreation is physical activity for fun and wellbeing – it’s not about competition.</a:t>
            </a:r>
          </a:p>
          <a:p>
            <a:pPr marL="171450" indent="-171450">
              <a:buFont typeface="Arial" panose="020B0604020202020204" pitchFamily="34" charset="0"/>
              <a:buChar char="•"/>
            </a:pPr>
            <a:r>
              <a:rPr lang="en-NZ"/>
              <a:t>The video highlights the diversity of active recreation – both through the activities featured and groups of </a:t>
            </a:r>
            <a:r>
              <a:rPr lang="en-NZ" err="1"/>
              <a:t>rangatahi</a:t>
            </a:r>
            <a:r>
              <a:rPr lang="en-NZ"/>
              <a: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Every young person is different and so are the ways they want to move and why.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Active recreation gives rangatahi the freedom to be active in ways that are right for them.  </a:t>
            </a:r>
            <a:endParaRPr lang="en-NZ"/>
          </a:p>
        </p:txBody>
      </p:sp>
      <p:sp>
        <p:nvSpPr>
          <p:cNvPr id="4" name="Slide Number Placeholder 3">
            <a:extLst>
              <a:ext uri="{FF2B5EF4-FFF2-40B4-BE49-F238E27FC236}">
                <a16:creationId xmlns:a16="http://schemas.microsoft.com/office/drawing/2014/main" id="{7972C1D6-19E4-A1AD-8F1F-B3075B353C87}"/>
              </a:ext>
            </a:extLst>
          </p:cNvPr>
          <p:cNvSpPr>
            <a:spLocks noGrp="1"/>
          </p:cNvSpPr>
          <p:nvPr>
            <p:ph type="sldNum" sz="quarter" idx="5"/>
          </p:nvPr>
        </p:nvSpPr>
        <p:spPr/>
        <p:txBody>
          <a:bodyPr/>
          <a:lstStyle/>
          <a:p>
            <a:fld id="{61571B21-8899-4EA2-8161-047BAE940824}" type="slidenum">
              <a:rPr lang="en-NZ" smtClean="0"/>
              <a:t>2</a:t>
            </a:fld>
            <a:endParaRPr lang="en-NZ"/>
          </a:p>
        </p:txBody>
      </p:sp>
    </p:spTree>
    <p:extLst>
      <p:ext uri="{BB962C8B-B14F-4D97-AF65-F5344CB8AC3E}">
        <p14:creationId xmlns:p14="http://schemas.microsoft.com/office/powerpoint/2010/main" val="260780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Many rangatahi become less active during their teenage years.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Our focus is on creating more and better opportunities and experiences, especially for those who are less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believe active recreation can play a vital role in supporting the wellbeing and development of rangatahi across Aotearoa.</a:t>
            </a:r>
          </a:p>
        </p:txBody>
      </p:sp>
      <p:sp>
        <p:nvSpPr>
          <p:cNvPr id="4" name="Slide Number Placeholder 3"/>
          <p:cNvSpPr>
            <a:spLocks noGrp="1"/>
          </p:cNvSpPr>
          <p:nvPr>
            <p:ph type="sldNum" sz="quarter" idx="5"/>
          </p:nvPr>
        </p:nvSpPr>
        <p:spPr/>
        <p:txBody>
          <a:bodyPr/>
          <a:lstStyle/>
          <a:p>
            <a:fld id="{61571B21-8899-4EA2-8161-047BAE940824}" type="slidenum">
              <a:rPr lang="en-NZ" smtClean="0"/>
              <a:t>3</a:t>
            </a:fld>
            <a:endParaRPr lang="en-NZ"/>
          </a:p>
        </p:txBody>
      </p:sp>
    </p:spTree>
    <p:extLst>
      <p:ext uri="{BB962C8B-B14F-4D97-AF65-F5344CB8AC3E}">
        <p14:creationId xmlns:p14="http://schemas.microsoft.com/office/powerpoint/2010/main" val="55641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CB6F4-C72A-5C78-4655-41AB59D42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B502F-377D-C02A-5395-DCCAD17A9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719A3-A1A0-2EA5-233D-1FF97748FCE5}"/>
              </a:ext>
            </a:extLst>
          </p:cNvPr>
          <p:cNvSpPr>
            <a:spLocks noGrp="1"/>
          </p:cNvSpPr>
          <p:nvPr>
            <p:ph type="body" idx="1"/>
          </p:nvPr>
        </p:nvSpPr>
        <p:spPr/>
        <p:txBody>
          <a:bodyPr/>
          <a:lstStyle/>
          <a:p>
            <a:pPr marL="342900" indent="-342900" defTabSz="798513" eaLnBrk="0" hangingPunct="0">
              <a:spcAft>
                <a:spcPts val="800"/>
              </a:spcAft>
              <a:buClr>
                <a:srgbClr val="D1213E"/>
              </a:buClr>
              <a:buFont typeface="Arial" panose="020B0604020202020204" pitchFamily="34" charset="0"/>
              <a:buChar char="•"/>
              <a:defRPr/>
            </a:pPr>
            <a:r>
              <a:rPr lang="en-US" sz="1200" kern="0">
                <a:latin typeface="Arial"/>
                <a:cs typeface="Arial"/>
              </a:rPr>
              <a:t>Broad and diverse</a:t>
            </a:r>
            <a:r>
              <a:rPr lang="en-US" kern="0">
                <a:latin typeface="Arial"/>
                <a:cs typeface="Arial"/>
              </a:rPr>
              <a:t> – it can mean different things to different people</a:t>
            </a:r>
            <a:endParaRPr lang="en-US" sz="1200" kern="0">
              <a:latin typeface="Arial" panose="020B0604020202020204" pitchFamily="34" charset="0"/>
              <a:cs typeface="Arial" panose="020B0604020202020204" pitchFamily="34" charset="0"/>
            </a:endParaRPr>
          </a:p>
          <a:p>
            <a:pPr marL="342900" indent="-342900" defTabSz="798513" eaLnBrk="0" hangingPunct="0">
              <a:spcAft>
                <a:spcPts val="800"/>
              </a:spcAft>
              <a:buClr>
                <a:srgbClr val="D1213E"/>
              </a:buClr>
              <a:buFont typeface="Arial" panose="020B0604020202020204" pitchFamily="34" charset="0"/>
              <a:buChar char="•"/>
              <a:defRPr/>
            </a:pPr>
            <a:r>
              <a:rPr lang="en-US" sz="1200" kern="0">
                <a:latin typeface="Arial"/>
                <a:cs typeface="Arial"/>
              </a:rPr>
              <a:t>Not just one sector e.g. outdoor sector, exercise and fitness</a:t>
            </a:r>
          </a:p>
          <a:p>
            <a:pPr marL="342900" indent="-342900" defTabSz="798513" eaLnBrk="0" hangingPunct="0">
              <a:spcAft>
                <a:spcPts val="800"/>
              </a:spcAft>
              <a:buClr>
                <a:srgbClr val="D1213E"/>
              </a:buClr>
              <a:buFont typeface="Arial" panose="020B0604020202020204" pitchFamily="34" charset="0"/>
              <a:buChar char="•"/>
              <a:defRPr/>
            </a:pPr>
            <a:r>
              <a:rPr lang="en-US" sz="1200" kern="0">
                <a:latin typeface="Arial"/>
                <a:cs typeface="Arial"/>
              </a:rPr>
              <a:t>We might say we are going to a dance class or the gym rather than saying we’re doing “active recreation”</a:t>
            </a:r>
          </a:p>
          <a:p>
            <a:pPr marL="342900" indent="-342900" defTabSz="798513" eaLnBrk="0" hangingPunct="0">
              <a:spcAft>
                <a:spcPts val="800"/>
              </a:spcAft>
              <a:buClr>
                <a:srgbClr val="D1213E"/>
              </a:buClr>
              <a:buFont typeface="Arial" panose="020B0604020202020204" pitchFamily="34" charset="0"/>
              <a:buChar char="•"/>
              <a:defRPr/>
            </a:pPr>
            <a:r>
              <a:rPr lang="en-US" sz="1200" kern="0">
                <a:latin typeface="Arial"/>
                <a:cs typeface="Arial"/>
              </a:rPr>
              <a:t>It can sometimes be mistaken for </a:t>
            </a:r>
            <a:r>
              <a:rPr lang="en-US" sz="1200" kern="0" err="1">
                <a:latin typeface="Arial"/>
                <a:cs typeface="Arial"/>
              </a:rPr>
              <a:t>organised</a:t>
            </a:r>
            <a:r>
              <a:rPr lang="en-US" sz="1200" kern="0">
                <a:latin typeface="Arial"/>
                <a:cs typeface="Arial"/>
              </a:rPr>
              <a:t> sport, e.g. someone might go out for a surf to relax and feel good, which is active recreation whereas if they surf for social or competition then that is sport.</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CD6452EB-E45E-F090-A54B-FE42CFA263F7}"/>
              </a:ext>
            </a:extLst>
          </p:cNvPr>
          <p:cNvSpPr>
            <a:spLocks noGrp="1"/>
          </p:cNvSpPr>
          <p:nvPr>
            <p:ph type="sldNum" sz="quarter" idx="5"/>
          </p:nvPr>
        </p:nvSpPr>
        <p:spPr/>
        <p:txBody>
          <a:bodyPr/>
          <a:lstStyle/>
          <a:p>
            <a:fld id="{61571B21-8899-4EA2-8161-047BAE940824}" type="slidenum">
              <a:rPr lang="en-NZ" smtClean="0"/>
              <a:t>4</a:t>
            </a:fld>
            <a:endParaRPr lang="en-NZ"/>
          </a:p>
        </p:txBody>
      </p:sp>
    </p:spTree>
    <p:extLst>
      <p:ext uri="{BB962C8B-B14F-4D97-AF65-F5344CB8AC3E}">
        <p14:creationId xmlns:p14="http://schemas.microsoft.com/office/powerpoint/2010/main" val="87231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FCE4-EE17-E261-444D-6EAEBE08E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69E23-36B4-BFF4-2E5A-419B1927A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F09DD-C3D7-6128-3500-E0CFC807AA70}"/>
              </a:ext>
            </a:extLst>
          </p:cNvPr>
          <p:cNvSpPr>
            <a:spLocks noGrp="1"/>
          </p:cNvSpPr>
          <p:nvPr>
            <p:ph type="body" idx="1"/>
          </p:nvPr>
        </p:nvSpPr>
        <p:spPr/>
        <p:txBody>
          <a:bodyPr/>
          <a:lstStyle/>
          <a:p>
            <a:pPr marL="171450" indent="-171450">
              <a:buFont typeface="Arial" panose="020B0604020202020204" pitchFamily="34" charset="0"/>
              <a:buChar char="•"/>
            </a:pPr>
            <a:endParaRPr lang="en-NZ"/>
          </a:p>
        </p:txBody>
      </p:sp>
      <p:sp>
        <p:nvSpPr>
          <p:cNvPr id="4" name="Slide Number Placeholder 3">
            <a:extLst>
              <a:ext uri="{FF2B5EF4-FFF2-40B4-BE49-F238E27FC236}">
                <a16:creationId xmlns:a16="http://schemas.microsoft.com/office/drawing/2014/main" id="{706FCE22-CED6-383D-54A1-C1EE749C4F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71B21-8899-4EA2-8161-047BAE940824}"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287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52D9-9A38-C858-7494-0B2FF9300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0CAE6-329A-55D7-64A1-14097A791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7EB27-48B7-53DD-106D-EFF9E4079E32}"/>
              </a:ext>
            </a:extLst>
          </p:cNvPr>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This illustration brings our existing active recreation domains to life.</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It has been created to support partners to understand and talk clearly and confidently about active recreation.</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It shows how broad and diverse active recreation can be. It’s not just one sector or type of activity – it includes many different areas, which we call domains.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Rangatahi may take part in activities across several domains, and these often connect and overlap.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While we’ve grouped activities into 5 domains to help explain them, rangatahi may see things differently based on their own views and reasons for getting involved.</a:t>
            </a:r>
          </a:p>
        </p:txBody>
      </p:sp>
      <p:sp>
        <p:nvSpPr>
          <p:cNvPr id="4" name="Slide Number Placeholder 3">
            <a:extLst>
              <a:ext uri="{FF2B5EF4-FFF2-40B4-BE49-F238E27FC236}">
                <a16:creationId xmlns:a16="http://schemas.microsoft.com/office/drawing/2014/main" id="{53D9C287-470C-2D7D-6E8F-BEDA1FCFF97C}"/>
              </a:ext>
            </a:extLst>
          </p:cNvPr>
          <p:cNvSpPr>
            <a:spLocks noGrp="1"/>
          </p:cNvSpPr>
          <p:nvPr>
            <p:ph type="sldNum" sz="quarter" idx="5"/>
          </p:nvPr>
        </p:nvSpPr>
        <p:spPr/>
        <p:txBody>
          <a:bodyPr/>
          <a:lstStyle/>
          <a:p>
            <a:fld id="{61571B21-8899-4EA2-8161-047BAE940824}" type="slidenum">
              <a:rPr lang="en-NZ" smtClean="0"/>
              <a:t>6</a:t>
            </a:fld>
            <a:endParaRPr lang="en-NZ"/>
          </a:p>
        </p:txBody>
      </p:sp>
    </p:spTree>
    <p:extLst>
      <p:ext uri="{BB962C8B-B14F-4D97-AF65-F5344CB8AC3E}">
        <p14:creationId xmlns:p14="http://schemas.microsoft.com/office/powerpoint/2010/main" val="12148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2398-2BB6-676D-DFB9-457A89ACB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BA66-697D-5071-89CE-048AA5976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767E6-C4BE-77F4-38D3-CB2D29E0BF45}"/>
              </a:ext>
            </a:extLst>
          </p:cNvPr>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There are many ways rangatahi choose to be active and why.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What they choose will depend on their motivations and aspirations.</a:t>
            </a:r>
          </a:p>
        </p:txBody>
      </p:sp>
      <p:sp>
        <p:nvSpPr>
          <p:cNvPr id="4" name="Slide Number Placeholder 3">
            <a:extLst>
              <a:ext uri="{FF2B5EF4-FFF2-40B4-BE49-F238E27FC236}">
                <a16:creationId xmlns:a16="http://schemas.microsoft.com/office/drawing/2014/main" id="{68A1FF16-F27B-40BA-4AA4-09292C862C31}"/>
              </a:ext>
            </a:extLst>
          </p:cNvPr>
          <p:cNvSpPr>
            <a:spLocks noGrp="1"/>
          </p:cNvSpPr>
          <p:nvPr>
            <p:ph type="sldNum" sz="quarter" idx="5"/>
          </p:nvPr>
        </p:nvSpPr>
        <p:spPr/>
        <p:txBody>
          <a:bodyPr/>
          <a:lstStyle/>
          <a:p>
            <a:fld id="{61571B21-8899-4EA2-8161-047BAE940824}" type="slidenum">
              <a:rPr lang="en-NZ" smtClean="0"/>
              <a:t>7</a:t>
            </a:fld>
            <a:endParaRPr lang="en-NZ"/>
          </a:p>
        </p:txBody>
      </p:sp>
    </p:spTree>
    <p:extLst>
      <p:ext uri="{BB962C8B-B14F-4D97-AF65-F5344CB8AC3E}">
        <p14:creationId xmlns:p14="http://schemas.microsoft.com/office/powerpoint/2010/main" val="411418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1161-4527-8B5E-45B7-F64B00E66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01E09-6FD1-FFC2-0D3F-B7665CB14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2A1C3-F2CC-461B-98AF-63C56E1C559B}"/>
              </a:ext>
            </a:extLst>
          </p:cNvPr>
          <p:cNvSpPr>
            <a:spLocks noGrp="1"/>
          </p:cNvSpPr>
          <p:nvPr>
            <p:ph type="body" idx="1"/>
          </p:nvPr>
        </p:nvSpPr>
        <p:spPr/>
        <p:txBody>
          <a:bodyPr/>
          <a:lstStyle/>
          <a:p>
            <a:pPr marL="0" indent="0" rtl="0" fontAlgn="base">
              <a:buFont typeface="Arial" panose="020B0604020202020204" pitchFamily="34" charset="0"/>
              <a:buNone/>
            </a:pPr>
            <a:r>
              <a:rPr lang="en-US" sz="1200" b="0" i="0" kern="1200">
                <a:solidFill>
                  <a:schemeClr val="tx1"/>
                </a:solidFill>
                <a:effectLst/>
                <a:latin typeface="+mn-lt"/>
                <a:ea typeface="+mn-ea"/>
                <a:cs typeface="+mn-cs"/>
              </a:rPr>
              <a:t>Domains show:</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Activities: Circus arts, skateboarding, biking, </a:t>
            </a:r>
            <a:r>
              <a:rPr lang="en-US" sz="1200" b="0" i="0" kern="1200" err="1">
                <a:solidFill>
                  <a:schemeClr val="tx1"/>
                </a:solidFill>
                <a:effectLst/>
                <a:latin typeface="+mn-lt"/>
                <a:ea typeface="+mn-ea"/>
                <a:cs typeface="+mn-cs"/>
              </a:rPr>
              <a:t>rākau</a:t>
            </a:r>
            <a:r>
              <a:rPr lang="en-US" sz="1200" b="0" i="0" kern="1200">
                <a:solidFill>
                  <a:schemeClr val="tx1"/>
                </a:solidFill>
                <a:effectLst/>
                <a:latin typeface="+mn-lt"/>
                <a:ea typeface="+mn-ea"/>
                <a:cs typeface="+mn-cs"/>
              </a:rPr>
              <a:t>, running</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Physical disabilities: Young person on adaptative bike, in wheelchair and with a running blade</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Non-visible disabilities: Young person doing circus arts with sunflower on their top (sunflower is a symbol of individuals with non-visible disabilities), and skateboarder with autism ribbon</a:t>
            </a:r>
          </a:p>
        </p:txBody>
      </p:sp>
      <p:sp>
        <p:nvSpPr>
          <p:cNvPr id="4" name="Slide Number Placeholder 3">
            <a:extLst>
              <a:ext uri="{FF2B5EF4-FFF2-40B4-BE49-F238E27FC236}">
                <a16:creationId xmlns:a16="http://schemas.microsoft.com/office/drawing/2014/main" id="{50338902-6790-AF3B-D7D4-6E0E9F1E3B1C}"/>
              </a:ext>
            </a:extLst>
          </p:cNvPr>
          <p:cNvSpPr>
            <a:spLocks noGrp="1"/>
          </p:cNvSpPr>
          <p:nvPr>
            <p:ph type="sldNum" sz="quarter" idx="5"/>
          </p:nvPr>
        </p:nvSpPr>
        <p:spPr/>
        <p:txBody>
          <a:bodyPr/>
          <a:lstStyle/>
          <a:p>
            <a:fld id="{61571B21-8899-4EA2-8161-047BAE940824}" type="slidenum">
              <a:rPr lang="en-NZ" smtClean="0"/>
              <a:t>8</a:t>
            </a:fld>
            <a:endParaRPr lang="en-NZ"/>
          </a:p>
        </p:txBody>
      </p:sp>
    </p:spTree>
    <p:extLst>
      <p:ext uri="{BB962C8B-B14F-4D97-AF65-F5344CB8AC3E}">
        <p14:creationId xmlns:p14="http://schemas.microsoft.com/office/powerpoint/2010/main" val="254911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3437-9C2F-5D05-4A3A-29A570AA1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FC55-7B13-E33E-9548-22E96A589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B554D-E018-E127-BF83-0DBDDB521E1D}"/>
              </a:ext>
            </a:extLst>
          </p:cNvPr>
          <p:cNvSpPr>
            <a:spLocks noGrp="1"/>
          </p:cNvSpPr>
          <p:nvPr>
            <p:ph type="body" idx="1"/>
          </p:nvPr>
        </p:nvSpPr>
        <p:spPr/>
        <p:txBody>
          <a:bodyPr/>
          <a:lstStyle/>
          <a:p>
            <a:r>
              <a:rPr lang="en-NZ"/>
              <a:t>Example activities: exercise class, gym workout, boxing, weight lifting, yoga</a:t>
            </a:r>
          </a:p>
          <a:p>
            <a:r>
              <a:rPr lang="en-NZ"/>
              <a:t>Examples of overlapping domain activities: running, indoor rock climbing, martial arts, skipping, parkour</a:t>
            </a:r>
            <a:endParaRPr lang="en-NZ">
              <a:ea typeface="Calibri"/>
              <a:cs typeface="Calibri"/>
            </a:endParaRPr>
          </a:p>
        </p:txBody>
      </p:sp>
      <p:sp>
        <p:nvSpPr>
          <p:cNvPr id="4" name="Slide Number Placeholder 3">
            <a:extLst>
              <a:ext uri="{FF2B5EF4-FFF2-40B4-BE49-F238E27FC236}">
                <a16:creationId xmlns:a16="http://schemas.microsoft.com/office/drawing/2014/main" id="{CFA37AA7-78CE-5A13-A4F3-24BB7456D0C8}"/>
              </a:ext>
            </a:extLst>
          </p:cNvPr>
          <p:cNvSpPr>
            <a:spLocks noGrp="1"/>
          </p:cNvSpPr>
          <p:nvPr>
            <p:ph type="sldNum" sz="quarter" idx="5"/>
          </p:nvPr>
        </p:nvSpPr>
        <p:spPr/>
        <p:txBody>
          <a:bodyPr/>
          <a:lstStyle/>
          <a:p>
            <a:fld id="{61571B21-8899-4EA2-8161-047BAE940824}" type="slidenum">
              <a:rPr lang="en-NZ" smtClean="0"/>
              <a:t>9</a:t>
            </a:fld>
            <a:endParaRPr lang="en-NZ"/>
          </a:p>
        </p:txBody>
      </p:sp>
    </p:spTree>
    <p:extLst>
      <p:ext uri="{BB962C8B-B14F-4D97-AF65-F5344CB8AC3E}">
        <p14:creationId xmlns:p14="http://schemas.microsoft.com/office/powerpoint/2010/main" val="289309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sportnz.org.nz/get-active/ways-to-get-active/sport/sport-pathways/"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hyperlink" Target="https://sportnz.org.nz/media/anon1llh/mar007-sportnz-youth-voices-final.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sportnz.org.nz/resources/mana-taiohi/" TargetMode="External"/><Relationship Id="rId5" Type="http://schemas.openxmlformats.org/officeDocument/2006/relationships/hyperlink" Target="https://sportnz.org.nz/resources/rangatahi-peer-crowds/" TargetMode="External"/><Relationship Id="rId4" Type="http://schemas.openxmlformats.org/officeDocument/2006/relationships/hyperlink" Target="https://sportnz.org.nz/active-recreation" TargetMode="Externa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NT1RvKRsCDY?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5F745-2B12-7035-9659-4E27404E538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FCBF2E9-E6A1-DD8F-B957-585C7B750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5D7696-9BC0-1276-9FC6-1AF2193AE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D847D-449B-E723-92D2-9DE1BB43EA6B}"/>
              </a:ext>
            </a:extLst>
          </p:cNvPr>
          <p:cNvSpPr>
            <a:spLocks noGrp="1"/>
          </p:cNvSpPr>
          <p:nvPr>
            <p:ph type="ctrTitle"/>
          </p:nvPr>
        </p:nvSpPr>
        <p:spPr>
          <a:xfrm>
            <a:off x="497056" y="520904"/>
            <a:ext cx="6781074" cy="1034463"/>
          </a:xfrm>
          <a:noFill/>
        </p:spPr>
        <p:txBody>
          <a:bodyPr lIns="0" tIns="0" rIns="0" bIns="0" anchor="t" anchorCtr="0">
            <a:noAutofit/>
          </a:bodyPr>
          <a:lstStyle/>
          <a:p>
            <a:pPr algn="l">
              <a:spcBef>
                <a:spcPts val="1200"/>
              </a:spcBef>
              <a:spcAft>
                <a:spcPts val="600"/>
              </a:spcAft>
            </a:pPr>
            <a:r>
              <a:rPr lang="en-GB" sz="2800" b="1">
                <a:solidFill>
                  <a:schemeClr val="bg1"/>
                </a:solidFill>
                <a:latin typeface="Arial" panose="020B0604020202020204" pitchFamily="34" charset="0"/>
                <a:ea typeface="Barlow Black" charset="0"/>
                <a:cs typeface="Arial" panose="020B0604020202020204" pitchFamily="34" charset="0"/>
              </a:rPr>
              <a:t>Peer crowds and </a:t>
            </a:r>
            <a:br>
              <a:rPr lang="en-GB" sz="2800" b="1">
                <a:solidFill>
                  <a:schemeClr val="bg1"/>
                </a:solidFill>
                <a:latin typeface="Arial" panose="020B0604020202020204" pitchFamily="34" charset="0"/>
                <a:ea typeface="Barlow Black" charset="0"/>
                <a:cs typeface="Arial" panose="020B0604020202020204" pitchFamily="34" charset="0"/>
              </a:rPr>
            </a:br>
            <a:r>
              <a:rPr lang="en-GB" sz="2800" b="1">
                <a:solidFill>
                  <a:schemeClr val="bg1"/>
                </a:solidFill>
                <a:latin typeface="Arial" panose="020B0604020202020204" pitchFamily="34" charset="0"/>
                <a:ea typeface="Barlow Black" charset="0"/>
                <a:cs typeface="Arial" panose="020B0604020202020204" pitchFamily="34" charset="0"/>
              </a:rPr>
              <a:t>physical activity</a:t>
            </a:r>
            <a:endParaRPr lang="en-GB" sz="3000" b="1">
              <a:solidFill>
                <a:schemeClr val="bg1"/>
              </a:solidFill>
              <a:latin typeface="Arial" panose="020B0604020202020204" pitchFamily="34" charset="0"/>
              <a:ea typeface="Barlow Black" charset="0"/>
              <a:cs typeface="Arial" panose="020B0604020202020204" pitchFamily="34" charset="0"/>
            </a:endParaRPr>
          </a:p>
        </p:txBody>
      </p:sp>
      <p:pic>
        <p:nvPicPr>
          <p:cNvPr id="4" name="Picture 3">
            <a:extLst>
              <a:ext uri="{FF2B5EF4-FFF2-40B4-BE49-F238E27FC236}">
                <a16:creationId xmlns:a16="http://schemas.microsoft.com/office/drawing/2014/main" id="{4C560196-FB14-03B5-ADF1-1233D379E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12162" y="371351"/>
            <a:ext cx="1110153" cy="1333570"/>
          </a:xfrm>
          <a:prstGeom prst="rect">
            <a:avLst/>
          </a:prstGeom>
        </p:spPr>
      </p:pic>
      <p:sp>
        <p:nvSpPr>
          <p:cNvPr id="12" name="Title 1">
            <a:extLst>
              <a:ext uri="{FF2B5EF4-FFF2-40B4-BE49-F238E27FC236}">
                <a16:creationId xmlns:a16="http://schemas.microsoft.com/office/drawing/2014/main" id="{C538AFB4-E5F5-B2CF-9340-996CD2CE0623}"/>
              </a:ext>
            </a:extLst>
          </p:cNvPr>
          <p:cNvSpPr txBox="1">
            <a:spLocks/>
          </p:cNvSpPr>
          <p:nvPr/>
        </p:nvSpPr>
        <p:spPr>
          <a:xfrm>
            <a:off x="497055" y="1662562"/>
            <a:ext cx="8263885" cy="1539483"/>
          </a:xfrm>
          <a:prstGeom prst="rect">
            <a:avLst/>
          </a:prstGeom>
          <a:noFill/>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800"/>
              </a:lnSpc>
              <a:spcBef>
                <a:spcPts val="1200"/>
              </a:spcBef>
              <a:spcAft>
                <a:spcPts val="600"/>
              </a:spcAft>
            </a:pPr>
            <a:r>
              <a:rPr lang="en-GB" b="1">
                <a:solidFill>
                  <a:schemeClr val="bg1"/>
                </a:solidFill>
                <a:latin typeface="Arial"/>
                <a:ea typeface="Barlow Black" charset="0"/>
                <a:cs typeface="Arial"/>
              </a:rPr>
              <a:t>Who hangs out with </a:t>
            </a:r>
            <a:br>
              <a:rPr lang="en-GB" b="1">
                <a:latin typeface="Arial" panose="020B0604020202020204" pitchFamily="34" charset="0"/>
                <a:ea typeface="Barlow Black" charset="0"/>
                <a:cs typeface="Arial" panose="020B0604020202020204" pitchFamily="34" charset="0"/>
              </a:rPr>
            </a:br>
            <a:r>
              <a:rPr lang="en-GB" b="1">
                <a:solidFill>
                  <a:schemeClr val="bg1"/>
                </a:solidFill>
                <a:latin typeface="Arial"/>
                <a:ea typeface="Barlow Black" charset="0"/>
                <a:cs typeface="Arial"/>
              </a:rPr>
              <a:t>who and why?</a:t>
            </a:r>
          </a:p>
        </p:txBody>
      </p:sp>
      <p:sp>
        <p:nvSpPr>
          <p:cNvPr id="6" name="Subtitle 5">
            <a:extLst>
              <a:ext uri="{FF2B5EF4-FFF2-40B4-BE49-F238E27FC236}">
                <a16:creationId xmlns:a16="http://schemas.microsoft.com/office/drawing/2014/main" id="{FA4E09B0-393D-1E40-7C6C-785CAEE8181D}"/>
              </a:ext>
            </a:extLst>
          </p:cNvPr>
          <p:cNvSpPr>
            <a:spLocks noGrp="1"/>
          </p:cNvSpPr>
          <p:nvPr>
            <p:ph type="subTitle" idx="1"/>
          </p:nvPr>
        </p:nvSpPr>
        <p:spPr/>
        <p:txBody>
          <a:bodyPr/>
          <a:lstStyle/>
          <a:p>
            <a:endParaRPr lang="en-NZ"/>
          </a:p>
        </p:txBody>
      </p:sp>
      <p:pic>
        <p:nvPicPr>
          <p:cNvPr id="5" name="Picture 4" descr="A group of women doing push ups&#10;&#10;AI-generated content may be incorrect.">
            <a:extLst>
              <a:ext uri="{FF2B5EF4-FFF2-40B4-BE49-F238E27FC236}">
                <a16:creationId xmlns:a16="http://schemas.microsoft.com/office/drawing/2014/main" id="{70108B2C-E3BD-99B7-6734-E4C3BB9929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2" y="0"/>
            <a:ext cx="12188953" cy="6858000"/>
          </a:xfrm>
          <a:prstGeom prst="rect">
            <a:avLst/>
          </a:prstGeom>
        </p:spPr>
      </p:pic>
      <p:pic>
        <p:nvPicPr>
          <p:cNvPr id="7" name="Picture 6" descr="A white leaf with black background&#10;&#10;AI-generated content may be incorrect.">
            <a:extLst>
              <a:ext uri="{FF2B5EF4-FFF2-40B4-BE49-F238E27FC236}">
                <a16:creationId xmlns:a16="http://schemas.microsoft.com/office/drawing/2014/main" id="{F8FD59D5-ABD5-D3A0-4FC5-5098872201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1799" y="238000"/>
            <a:ext cx="737002" cy="897803"/>
          </a:xfrm>
          <a:prstGeom prst="rect">
            <a:avLst/>
          </a:prstGeom>
        </p:spPr>
      </p:pic>
      <p:sp>
        <p:nvSpPr>
          <p:cNvPr id="9" name="Title 1">
            <a:extLst>
              <a:ext uri="{FF2B5EF4-FFF2-40B4-BE49-F238E27FC236}">
                <a16:creationId xmlns:a16="http://schemas.microsoft.com/office/drawing/2014/main" id="{810365FA-2CAB-3B4F-80AB-6BB8C5EF1D5F}"/>
              </a:ext>
            </a:extLst>
          </p:cNvPr>
          <p:cNvSpPr txBox="1">
            <a:spLocks/>
          </p:cNvSpPr>
          <p:nvPr/>
        </p:nvSpPr>
        <p:spPr>
          <a:xfrm>
            <a:off x="497055" y="5790195"/>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panose="020B0604020202020204" pitchFamily="34" charset="0"/>
                <a:ea typeface="Barlow Black" charset="0"/>
                <a:cs typeface="Arial" panose="020B0604020202020204" pitchFamily="34" charset="0"/>
              </a:rPr>
              <a:t>Active recreation for rangatahi</a:t>
            </a:r>
          </a:p>
        </p:txBody>
      </p:sp>
    </p:spTree>
    <p:extLst>
      <p:ext uri="{BB962C8B-B14F-4D97-AF65-F5344CB8AC3E}">
        <p14:creationId xmlns:p14="http://schemas.microsoft.com/office/powerpoint/2010/main" val="41194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FCF39-A754-4965-587E-797C13BB534E}"/>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616C9784-9669-B285-9922-8A4F13A0ADB3}"/>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2C227F2C-ACAE-863B-A31B-06E8F01E3D61}"/>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E306D3A8-60F7-F941-5C6A-6CADB22490BC}"/>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AA21754-5BC6-92F5-9E16-904E269E31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5" name="TextBox 4">
            <a:extLst>
              <a:ext uri="{FF2B5EF4-FFF2-40B4-BE49-F238E27FC236}">
                <a16:creationId xmlns:a16="http://schemas.microsoft.com/office/drawing/2014/main" id="{D355BAB9-D0A7-39F6-61CA-65A66A169C4A}"/>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7" name="TextBox 6">
            <a:extLst>
              <a:ext uri="{FF2B5EF4-FFF2-40B4-BE49-F238E27FC236}">
                <a16:creationId xmlns:a16="http://schemas.microsoft.com/office/drawing/2014/main" id="{9CA26C34-ACB6-0201-337B-26D343E4BD96}"/>
              </a:ext>
            </a:extLst>
          </p:cNvPr>
          <p:cNvSpPr txBox="1"/>
          <p:nvPr/>
        </p:nvSpPr>
        <p:spPr>
          <a:xfrm>
            <a:off x="550863" y="5672762"/>
            <a:ext cx="10114027" cy="400110"/>
          </a:xfrm>
          <a:prstGeom prst="rect">
            <a:avLst/>
          </a:prstGeom>
          <a:noFill/>
        </p:spPr>
        <p:txBody>
          <a:bodyPr wrap="square" lIns="91440" tIns="45720" rIns="91440" bIns="45720" anchor="t">
            <a:spAutoFit/>
          </a:bodyPr>
          <a:lstStyle/>
          <a:p>
            <a:pPr marL="0" indent="0">
              <a:buFont typeface="Arial" panose="020B0604020202020204" pitchFamily="34" charset="0"/>
              <a:buNone/>
            </a:pPr>
            <a:r>
              <a:rPr lang="en-US" sz="2000" b="0" i="0" kern="1200">
                <a:effectLst/>
                <a:latin typeface="Arial"/>
                <a:cs typeface="Arial"/>
              </a:rPr>
              <a:t>Physical activities that enable creativity and self-expression, often involving music.    </a:t>
            </a:r>
            <a:endParaRPr lang="en-NZ" sz="2000">
              <a:latin typeface="Arial"/>
              <a:cs typeface="Arial"/>
            </a:endParaRPr>
          </a:p>
        </p:txBody>
      </p:sp>
      <p:pic>
        <p:nvPicPr>
          <p:cNvPr id="3" name="Picture 2">
            <a:extLst>
              <a:ext uri="{FF2B5EF4-FFF2-40B4-BE49-F238E27FC236}">
                <a16:creationId xmlns:a16="http://schemas.microsoft.com/office/drawing/2014/main" id="{0C317792-04BD-70A1-1E90-8503BF093F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755" y="881725"/>
            <a:ext cx="9664030" cy="4599909"/>
          </a:xfrm>
          <a:prstGeom prst="rect">
            <a:avLst/>
          </a:prstGeom>
        </p:spPr>
      </p:pic>
    </p:spTree>
    <p:extLst>
      <p:ext uri="{BB962C8B-B14F-4D97-AF65-F5344CB8AC3E}">
        <p14:creationId xmlns:p14="http://schemas.microsoft.com/office/powerpoint/2010/main" val="178556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607CF-E49B-12A6-0652-E84DCDD69321}"/>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A044F2A7-96E4-C820-04BD-ECC567591DF7}"/>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B7FD267D-5B48-4A4C-C327-D0AAB3B1C920}"/>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F78F08F1-5EA0-BFED-D8C8-E67A1E186D3F}"/>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534EBD-9735-449E-69F6-0944F4CFE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5" name="TextBox 4">
            <a:extLst>
              <a:ext uri="{FF2B5EF4-FFF2-40B4-BE49-F238E27FC236}">
                <a16:creationId xmlns:a16="http://schemas.microsoft.com/office/drawing/2014/main" id="{65BA3386-6839-6EEC-9701-4BE26E970BA5}"/>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7" name="TextBox 6">
            <a:extLst>
              <a:ext uri="{FF2B5EF4-FFF2-40B4-BE49-F238E27FC236}">
                <a16:creationId xmlns:a16="http://schemas.microsoft.com/office/drawing/2014/main" id="{304B287D-C70A-9E5F-AA93-03AC07ABCDFE}"/>
              </a:ext>
            </a:extLst>
          </p:cNvPr>
          <p:cNvSpPr txBox="1"/>
          <p:nvPr/>
        </p:nvSpPr>
        <p:spPr>
          <a:xfrm>
            <a:off x="504000" y="5502115"/>
            <a:ext cx="9498416" cy="707886"/>
          </a:xfrm>
          <a:prstGeom prst="rect">
            <a:avLst/>
          </a:prstGeom>
          <a:noFill/>
        </p:spPr>
        <p:txBody>
          <a:bodyPr wrap="square" lIns="91440" tIns="45720" rIns="91440" bIns="45720" anchor="t">
            <a:spAutoFit/>
          </a:bodyPr>
          <a:lstStyle/>
          <a:p>
            <a:pPr marL="0" indent="0">
              <a:buFont typeface="Arial" panose="020B0604020202020204" pitchFamily="34" charset="0"/>
              <a:buNone/>
            </a:pPr>
            <a:r>
              <a:rPr lang="en-US" sz="2000" b="0" i="0" kern="1200">
                <a:effectLst/>
                <a:latin typeface="Arial"/>
                <a:cs typeface="Arial"/>
              </a:rPr>
              <a:t>Physical activities that preserve, </a:t>
            </a:r>
            <a:r>
              <a:rPr lang="en-US" sz="2000" b="0" i="0" kern="1200" err="1">
                <a:effectLst/>
                <a:latin typeface="Arial"/>
                <a:cs typeface="Arial"/>
              </a:rPr>
              <a:t>revitalise</a:t>
            </a:r>
            <a:r>
              <a:rPr lang="en-US" sz="2000" b="0" i="0" kern="1200">
                <a:effectLst/>
                <a:latin typeface="Arial"/>
                <a:cs typeface="Arial"/>
              </a:rPr>
              <a:t>, and celebrate cultural heritage and Indigenous traditions.  </a:t>
            </a:r>
            <a:endParaRPr lang="en-NZ" sz="2000">
              <a:latin typeface="Arial"/>
              <a:cs typeface="Arial"/>
            </a:endParaRPr>
          </a:p>
        </p:txBody>
      </p:sp>
      <p:pic>
        <p:nvPicPr>
          <p:cNvPr id="3" name="Picture 2">
            <a:extLst>
              <a:ext uri="{FF2B5EF4-FFF2-40B4-BE49-F238E27FC236}">
                <a16:creationId xmlns:a16="http://schemas.microsoft.com/office/drawing/2014/main" id="{16B4E294-355C-4C1C-926F-35391E5239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4932" y="570367"/>
            <a:ext cx="8304393" cy="4987794"/>
          </a:xfrm>
          <a:prstGeom prst="rect">
            <a:avLst/>
          </a:prstGeom>
        </p:spPr>
      </p:pic>
    </p:spTree>
    <p:extLst>
      <p:ext uri="{BB962C8B-B14F-4D97-AF65-F5344CB8AC3E}">
        <p14:creationId xmlns:p14="http://schemas.microsoft.com/office/powerpoint/2010/main" val="141265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0CFC1-AF27-62B8-3C1E-ACE4E503C24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A89837F-6190-BD19-2E54-19C9FD9DBA34}"/>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63BE26E3-6CCF-D8DC-5D47-8BEFA638F0D8}"/>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07FFCEB8-C7AE-60B2-1869-B0FF2DB78EDD}"/>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755C5E9-E25E-E188-99B3-D17235A529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5" name="TextBox 4">
            <a:extLst>
              <a:ext uri="{FF2B5EF4-FFF2-40B4-BE49-F238E27FC236}">
                <a16:creationId xmlns:a16="http://schemas.microsoft.com/office/drawing/2014/main" id="{B14645DD-6C76-E224-512B-F2F35526B8F5}"/>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7" name="TextBox 6">
            <a:extLst>
              <a:ext uri="{FF2B5EF4-FFF2-40B4-BE49-F238E27FC236}">
                <a16:creationId xmlns:a16="http://schemas.microsoft.com/office/drawing/2014/main" id="{8728DAE8-6026-77ED-28BE-42C7F9C89067}"/>
              </a:ext>
            </a:extLst>
          </p:cNvPr>
          <p:cNvSpPr txBox="1"/>
          <p:nvPr/>
        </p:nvSpPr>
        <p:spPr>
          <a:xfrm>
            <a:off x="504000" y="5624731"/>
            <a:ext cx="10683841" cy="400110"/>
          </a:xfrm>
          <a:prstGeom prst="rect">
            <a:avLst/>
          </a:prstGeom>
          <a:noFill/>
        </p:spPr>
        <p:txBody>
          <a:bodyPr wrap="square" lIns="91440" tIns="45720" rIns="91440" bIns="45720" anchor="t">
            <a:spAutoFit/>
          </a:bodyPr>
          <a:lstStyle/>
          <a:p>
            <a:pPr marL="0" indent="0">
              <a:buFont typeface="Arial" panose="020B0604020202020204" pitchFamily="34" charset="0"/>
              <a:buNone/>
            </a:pPr>
            <a:r>
              <a:rPr lang="en-US" sz="2000" b="0" i="0" kern="1200">
                <a:effectLst/>
                <a:latin typeface="Arial"/>
                <a:cs typeface="Arial"/>
              </a:rPr>
              <a:t>Physical activities that enable experiences in, and connection to, the natural environment.</a:t>
            </a:r>
            <a:r>
              <a:rPr lang="en-US" sz="1800" b="0" i="0" kern="1200">
                <a:effectLst/>
                <a:latin typeface="Arial"/>
                <a:cs typeface="Arial"/>
              </a:rPr>
              <a:t>   </a:t>
            </a:r>
            <a:endParaRPr lang="en-NZ">
              <a:latin typeface="Arial"/>
              <a:cs typeface="Arial"/>
            </a:endParaRPr>
          </a:p>
        </p:txBody>
      </p:sp>
      <p:pic>
        <p:nvPicPr>
          <p:cNvPr id="3" name="Picture 2">
            <a:extLst>
              <a:ext uri="{FF2B5EF4-FFF2-40B4-BE49-F238E27FC236}">
                <a16:creationId xmlns:a16="http://schemas.microsoft.com/office/drawing/2014/main" id="{842BFE95-3AC5-415A-ECB9-BEDB6DDB29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9918" y="1189722"/>
            <a:ext cx="8612003" cy="4195850"/>
          </a:xfrm>
          <a:prstGeom prst="rect">
            <a:avLst/>
          </a:prstGeom>
        </p:spPr>
      </p:pic>
    </p:spTree>
    <p:extLst>
      <p:ext uri="{BB962C8B-B14F-4D97-AF65-F5344CB8AC3E}">
        <p14:creationId xmlns:p14="http://schemas.microsoft.com/office/powerpoint/2010/main" val="390845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5FD90-98A4-2B9F-61E0-97452FFAF2D9}"/>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0FFDF1D1-B812-DDE3-3693-490986A840EB}"/>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D7544A47-0DC6-C073-F81E-8B52E0B1F4C8}"/>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979DB843-0C39-653D-30FA-AC3AA557EE43}"/>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2E4509B-1A22-C02E-B559-F02E11D638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5" name="TextBox 4">
            <a:extLst>
              <a:ext uri="{FF2B5EF4-FFF2-40B4-BE49-F238E27FC236}">
                <a16:creationId xmlns:a16="http://schemas.microsoft.com/office/drawing/2014/main" id="{597320B0-F278-C49D-8703-44A522E08DE0}"/>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7" name="TextBox 6">
            <a:extLst>
              <a:ext uri="{FF2B5EF4-FFF2-40B4-BE49-F238E27FC236}">
                <a16:creationId xmlns:a16="http://schemas.microsoft.com/office/drawing/2014/main" id="{0653DA52-735A-F78E-917E-ED7EEC7172F2}"/>
              </a:ext>
            </a:extLst>
          </p:cNvPr>
          <p:cNvSpPr txBox="1"/>
          <p:nvPr/>
        </p:nvSpPr>
        <p:spPr>
          <a:xfrm>
            <a:off x="476943" y="5135658"/>
            <a:ext cx="11202822" cy="1015663"/>
          </a:xfrm>
          <a:prstGeom prst="rect">
            <a:avLst/>
          </a:prstGeom>
          <a:noFill/>
        </p:spPr>
        <p:txBody>
          <a:bodyPr wrap="square" lIns="91440" tIns="45720" rIns="91440" bIns="45720" anchor="t">
            <a:spAutoFit/>
          </a:bodyPr>
          <a:lstStyle/>
          <a:p>
            <a:pPr marL="0" indent="0">
              <a:buFont typeface="Arial" panose="020B0604020202020204" pitchFamily="34" charset="0"/>
              <a:buNone/>
            </a:pPr>
            <a:r>
              <a:rPr lang="en-US" sz="2000" b="0" i="0" kern="1200">
                <a:effectLst/>
                <a:latin typeface="Arial"/>
                <a:cs typeface="Arial"/>
              </a:rPr>
              <a:t>Sporting activities that are flexible, informal and focused on fun and enjoyment. Often doesn’t involve an official team, coach or competition. Depending on rangatahi motivations and aspirations, it can also connect with the </a:t>
            </a:r>
            <a:r>
              <a:rPr lang="en-US" sz="2000" b="0" i="0" u="sng" strike="noStrike" kern="1200">
                <a:effectLst/>
                <a:latin typeface="Arial"/>
                <a:cs typeface="Arial"/>
                <a:hlinkClick r:id="rId5">
                  <a:extLst>
                    <a:ext uri="{A12FA001-AC4F-418D-AE19-62706E023703}">
                      <ahyp:hlinkClr xmlns:ahyp="http://schemas.microsoft.com/office/drawing/2018/hyperlinkcolor" val="tx"/>
                    </a:ext>
                  </a:extLst>
                </a:hlinkClick>
              </a:rPr>
              <a:t>Sport Pathways Framework</a:t>
            </a:r>
            <a:r>
              <a:rPr lang="en-US" sz="2000" b="0" i="0" kern="1200">
                <a:effectLst/>
                <a:latin typeface="Arial"/>
                <a:cs typeface="Arial"/>
              </a:rPr>
              <a:t>.</a:t>
            </a:r>
            <a:endParaRPr lang="en-NZ" sz="2000">
              <a:latin typeface="Arial"/>
              <a:cs typeface="Arial"/>
            </a:endParaRPr>
          </a:p>
        </p:txBody>
      </p:sp>
      <p:pic>
        <p:nvPicPr>
          <p:cNvPr id="3" name="Picture 2">
            <a:extLst>
              <a:ext uri="{FF2B5EF4-FFF2-40B4-BE49-F238E27FC236}">
                <a16:creationId xmlns:a16="http://schemas.microsoft.com/office/drawing/2014/main" id="{95AA817B-FFDF-C37F-F5E7-FD9FC744B68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958648" y="593999"/>
            <a:ext cx="7808351" cy="4541659"/>
          </a:xfrm>
          <a:prstGeom prst="rect">
            <a:avLst/>
          </a:prstGeom>
        </p:spPr>
      </p:pic>
    </p:spTree>
    <p:extLst>
      <p:ext uri="{BB962C8B-B14F-4D97-AF65-F5344CB8AC3E}">
        <p14:creationId xmlns:p14="http://schemas.microsoft.com/office/powerpoint/2010/main" val="308655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64CC2-7161-95E4-5D4D-B51C86F47CB1}"/>
            </a:ext>
          </a:extLst>
        </p:cNvPr>
        <p:cNvGrpSpPr/>
        <p:nvPr/>
      </p:nvGrpSpPr>
      <p:grpSpPr>
        <a:xfrm>
          <a:off x="0" y="0"/>
          <a:ext cx="0" cy="0"/>
          <a:chOff x="0" y="0"/>
          <a:chExt cx="0" cy="0"/>
        </a:xfrm>
      </p:grpSpPr>
      <p:pic>
        <p:nvPicPr>
          <p:cNvPr id="6" name="Picture 5" descr="A cartoon of people playing sports&#10;&#10;AI-generated content may be incorrect.">
            <a:extLst>
              <a:ext uri="{FF2B5EF4-FFF2-40B4-BE49-F238E27FC236}">
                <a16:creationId xmlns:a16="http://schemas.microsoft.com/office/drawing/2014/main" id="{E424A9BA-B809-B798-55D3-4AA0DCCF95E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00348" y="1849998"/>
            <a:ext cx="4708644" cy="2688464"/>
          </a:xfrm>
          <a:prstGeom prst="rect">
            <a:avLst/>
          </a:prstGeom>
        </p:spPr>
      </p:pic>
      <p:sp>
        <p:nvSpPr>
          <p:cNvPr id="4" name="object 4">
            <a:extLst>
              <a:ext uri="{FF2B5EF4-FFF2-40B4-BE49-F238E27FC236}">
                <a16:creationId xmlns:a16="http://schemas.microsoft.com/office/drawing/2014/main" id="{AD844DB0-8B92-0F64-0BE4-D36C06ABBA2D}"/>
              </a:ext>
            </a:extLst>
          </p:cNvPr>
          <p:cNvSpPr/>
          <p:nvPr/>
        </p:nvSpPr>
        <p:spPr>
          <a:xfrm>
            <a:off x="11408992" y="313770"/>
            <a:ext cx="592745" cy="72296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Date Placeholder 3">
            <a:extLst>
              <a:ext uri="{FF2B5EF4-FFF2-40B4-BE49-F238E27FC236}">
                <a16:creationId xmlns:a16="http://schemas.microsoft.com/office/drawing/2014/main" id="{E33AD3DD-CD82-D1AB-BAA9-3E30A064D5C3}"/>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282"/>
                </a:solidFill>
                <a:effectLst/>
                <a:uLnTx/>
                <a:uFillTx/>
                <a:latin typeface="Arial" panose="020B0604020202020204" pitchFamily="34" charset="0"/>
                <a:ea typeface="+mn-ea"/>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6D0B6A6B-3107-48AD-8F4E-E8602BCF2183}"/>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1214DEE-D4A0-DFC5-57AE-AFB44AF773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5" name="TextBox 4">
            <a:extLst>
              <a:ext uri="{FF2B5EF4-FFF2-40B4-BE49-F238E27FC236}">
                <a16:creationId xmlns:a16="http://schemas.microsoft.com/office/drawing/2014/main" id="{906F8F16-83A7-F8FB-98EA-934B69143413}"/>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D1213E"/>
                </a:solidFill>
                <a:effectLst/>
                <a:uLnTx/>
                <a:uFillTx/>
                <a:latin typeface="Arial"/>
                <a:ea typeface="Barlow Medium" charset="0"/>
                <a:cs typeface="Arial"/>
              </a:rPr>
              <a:t>Active recreation for rangatahi</a:t>
            </a:r>
            <a:endParaRPr kumimoji="0" lang="en-US" sz="1050" b="0" i="0" u="none" strike="noStrike" kern="1200" cap="none" spc="0" normalizeH="0" baseline="0" noProof="0">
              <a:ln>
                <a:noFill/>
              </a:ln>
              <a:solidFill>
                <a:srgbClr val="D1213E"/>
              </a:solidFill>
              <a:effectLst/>
              <a:uLnTx/>
              <a:uFillTx/>
              <a:latin typeface="Arial" panose="020B0604020202020204" pitchFamily="34" charset="0"/>
              <a:ea typeface="Barlow Medium" charset="0"/>
              <a:cs typeface="Arial" panose="020B0604020202020204" pitchFamily="34" charset="0"/>
            </a:endParaRPr>
          </a:p>
        </p:txBody>
      </p:sp>
      <p:pic>
        <p:nvPicPr>
          <p:cNvPr id="8" name="Picture 7">
            <a:extLst>
              <a:ext uri="{FF2B5EF4-FFF2-40B4-BE49-F238E27FC236}">
                <a16:creationId xmlns:a16="http://schemas.microsoft.com/office/drawing/2014/main" id="{E15242DB-68D6-B280-5955-3B08CFBBFF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122" y="1564999"/>
            <a:ext cx="5677869" cy="3325464"/>
          </a:xfrm>
          <a:prstGeom prst="rect">
            <a:avLst/>
          </a:prstGeom>
        </p:spPr>
      </p:pic>
      <p:sp>
        <p:nvSpPr>
          <p:cNvPr id="12" name="TextBox 11">
            <a:extLst>
              <a:ext uri="{FF2B5EF4-FFF2-40B4-BE49-F238E27FC236}">
                <a16:creationId xmlns:a16="http://schemas.microsoft.com/office/drawing/2014/main" id="{E02039F8-8314-9A1A-E105-0AA470D50887}"/>
              </a:ext>
            </a:extLst>
          </p:cNvPr>
          <p:cNvSpPr txBox="1"/>
          <p:nvPr/>
        </p:nvSpPr>
        <p:spPr>
          <a:xfrm>
            <a:off x="507940" y="5197189"/>
            <a:ext cx="5599335"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cs typeface="Arial"/>
              </a:rPr>
              <a:t>Sport in the Sport Pathways Framework may include an official team, structured formats, coaches and officials.</a:t>
            </a:r>
          </a:p>
        </p:txBody>
      </p:sp>
      <p:sp>
        <p:nvSpPr>
          <p:cNvPr id="13" name="TextBox 12">
            <a:extLst>
              <a:ext uri="{FF2B5EF4-FFF2-40B4-BE49-F238E27FC236}">
                <a16:creationId xmlns:a16="http://schemas.microsoft.com/office/drawing/2014/main" id="{9A2F2B5C-D81A-DFD9-1B6B-6F18A4502B47}"/>
              </a:ext>
            </a:extLst>
          </p:cNvPr>
          <p:cNvSpPr txBox="1"/>
          <p:nvPr/>
        </p:nvSpPr>
        <p:spPr>
          <a:xfrm>
            <a:off x="6321793" y="5211510"/>
            <a:ext cx="5599335"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cs typeface="Arial"/>
              </a:rPr>
              <a:t>Sport for recreation often doesn’t involve an official team, coach or competition.</a:t>
            </a:r>
            <a:endParaRPr kumimoji="0" lang="en-US" sz="1800" b="0" i="0" u="none" strike="noStrike" kern="120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198414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980FDE0-3B0F-46BA-375F-CE94FB4AF5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D5EAF87-1B83-65DE-2E22-C3EB48BA251E}"/>
              </a:ext>
            </a:extLst>
          </p:cNvPr>
          <p:cNvSpPr txBox="1">
            <a:spLocks/>
          </p:cNvSpPr>
          <p:nvPr/>
        </p:nvSpPr>
        <p:spPr>
          <a:xfrm>
            <a:off x="691744" y="3081024"/>
            <a:ext cx="732754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a:solidFill>
                  <a:srgbClr val="FFFFFF"/>
                </a:solidFill>
                <a:latin typeface="Arial"/>
                <a:cs typeface="Arial"/>
              </a:rPr>
              <a:t>How we can support rangatahi</a:t>
            </a:r>
          </a:p>
        </p:txBody>
      </p:sp>
      <p:pic>
        <p:nvPicPr>
          <p:cNvPr id="8" name="Picture 7">
            <a:extLst>
              <a:ext uri="{FF2B5EF4-FFF2-40B4-BE49-F238E27FC236}">
                <a16:creationId xmlns:a16="http://schemas.microsoft.com/office/drawing/2014/main" id="{44950CA8-4189-DD28-142A-028057C57E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5130" y="318108"/>
            <a:ext cx="939350" cy="1128393"/>
          </a:xfrm>
          <a:prstGeom prst="rect">
            <a:avLst/>
          </a:prstGeom>
        </p:spPr>
      </p:pic>
    </p:spTree>
    <p:extLst>
      <p:ext uri="{BB962C8B-B14F-4D97-AF65-F5344CB8AC3E}">
        <p14:creationId xmlns:p14="http://schemas.microsoft.com/office/powerpoint/2010/main" val="415614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FC08-9FFF-C91C-CA70-82ABAAA5210E}"/>
            </a:ext>
          </a:extLst>
        </p:cNvPr>
        <p:cNvGrpSpPr/>
        <p:nvPr/>
      </p:nvGrpSpPr>
      <p:grpSpPr>
        <a:xfrm>
          <a:off x="0" y="0"/>
          <a:ext cx="0" cy="0"/>
          <a:chOff x="0" y="0"/>
          <a:chExt cx="0" cy="0"/>
        </a:xfrm>
      </p:grpSpPr>
      <p:sp>
        <p:nvSpPr>
          <p:cNvPr id="10" name="Date Placeholder 3">
            <a:extLst>
              <a:ext uri="{FF2B5EF4-FFF2-40B4-BE49-F238E27FC236}">
                <a16:creationId xmlns:a16="http://schemas.microsoft.com/office/drawing/2014/main" id="{3DE98159-4586-D688-42DF-B4AE9ECFCF77}"/>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sp>
        <p:nvSpPr>
          <p:cNvPr id="15" name="Title 1">
            <a:extLst>
              <a:ext uri="{FF2B5EF4-FFF2-40B4-BE49-F238E27FC236}">
                <a16:creationId xmlns:a16="http://schemas.microsoft.com/office/drawing/2014/main" id="{C56915D5-2EE4-D2B3-2315-33E1B22918C9}"/>
              </a:ext>
            </a:extLst>
          </p:cNvPr>
          <p:cNvSpPr txBox="1">
            <a:spLocks/>
          </p:cNvSpPr>
          <p:nvPr/>
        </p:nvSpPr>
        <p:spPr>
          <a:xfrm>
            <a:off x="477599" y="850460"/>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a:ea typeface="Barlow Black" charset="0"/>
                <a:cs typeface="Arial"/>
              </a:rPr>
              <a:t>Advocating for active recreation</a:t>
            </a:r>
            <a:endParaRPr lang="en-GB" sz="5000" b="1">
              <a:solidFill>
                <a:srgbClr val="9C132A"/>
              </a:solidFill>
              <a:latin typeface="Arial" panose="020B0604020202020204" pitchFamily="34" charset="0"/>
              <a:ea typeface="Barlow Black" charset="0"/>
              <a:cs typeface="Arial" panose="020B0604020202020204" pitchFamily="34" charset="0"/>
            </a:endParaRPr>
          </a:p>
        </p:txBody>
      </p:sp>
      <p:pic>
        <p:nvPicPr>
          <p:cNvPr id="11" name="Picture 10" descr="A black and white logo&#10;&#10;Description automatically generated">
            <a:extLst>
              <a:ext uri="{FF2B5EF4-FFF2-40B4-BE49-F238E27FC236}">
                <a16:creationId xmlns:a16="http://schemas.microsoft.com/office/drawing/2014/main" id="{5156A8B3-BF5E-498D-1B78-704980EEA5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3217" y="438205"/>
            <a:ext cx="863979" cy="1052484"/>
          </a:xfrm>
          <a:prstGeom prst="rect">
            <a:avLst/>
          </a:prstGeom>
        </p:spPr>
      </p:pic>
      <p:pic>
        <p:nvPicPr>
          <p:cNvPr id="5" name="Picture 4">
            <a:extLst>
              <a:ext uri="{FF2B5EF4-FFF2-40B4-BE49-F238E27FC236}">
                <a16:creationId xmlns:a16="http://schemas.microsoft.com/office/drawing/2014/main" id="{399525DA-42F3-32F4-6565-8D568E1E69CA}"/>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rcRect/>
          <a:stretch>
            <a:fillRect/>
          </a:stretch>
        </p:blipFill>
        <p:spPr>
          <a:xfrm>
            <a:off x="694726" y="4883939"/>
            <a:ext cx="1329060" cy="1137351"/>
          </a:xfrm>
          <a:prstGeom prst="rect">
            <a:avLst/>
          </a:prstGeom>
        </p:spPr>
      </p:pic>
      <p:sp>
        <p:nvSpPr>
          <p:cNvPr id="7" name="TextBox 6">
            <a:extLst>
              <a:ext uri="{FF2B5EF4-FFF2-40B4-BE49-F238E27FC236}">
                <a16:creationId xmlns:a16="http://schemas.microsoft.com/office/drawing/2014/main" id="{3B8432DE-5E40-313A-CCFA-9F67A55B1F5D}"/>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pic>
        <p:nvPicPr>
          <p:cNvPr id="2" name="Picture 1">
            <a:extLst>
              <a:ext uri="{FF2B5EF4-FFF2-40B4-BE49-F238E27FC236}">
                <a16:creationId xmlns:a16="http://schemas.microsoft.com/office/drawing/2014/main" id="{0F2944F7-C72D-59E1-174C-65A56658B6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3661" y="2110134"/>
            <a:ext cx="2475333" cy="2490004"/>
          </a:xfrm>
          <a:prstGeom prst="rect">
            <a:avLst/>
          </a:prstGeom>
        </p:spPr>
      </p:pic>
      <p:pic>
        <p:nvPicPr>
          <p:cNvPr id="8" name="Picture 7">
            <a:extLst>
              <a:ext uri="{FF2B5EF4-FFF2-40B4-BE49-F238E27FC236}">
                <a16:creationId xmlns:a16="http://schemas.microsoft.com/office/drawing/2014/main" id="{4CF28D87-62A6-6363-313F-D328F882B9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971" y="2110134"/>
            <a:ext cx="2400089" cy="2414314"/>
          </a:xfrm>
          <a:prstGeom prst="rect">
            <a:avLst/>
          </a:prstGeom>
        </p:spPr>
      </p:pic>
      <p:pic>
        <p:nvPicPr>
          <p:cNvPr id="9" name="Picture 8">
            <a:extLst>
              <a:ext uri="{FF2B5EF4-FFF2-40B4-BE49-F238E27FC236}">
                <a16:creationId xmlns:a16="http://schemas.microsoft.com/office/drawing/2014/main" id="{143D6B15-42B2-88F0-BEE9-6EB2CB3558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50084" y="2110135"/>
            <a:ext cx="2475332" cy="2490003"/>
          </a:xfrm>
          <a:prstGeom prst="rect">
            <a:avLst/>
          </a:prstGeom>
        </p:spPr>
      </p:pic>
      <p:sp>
        <p:nvSpPr>
          <p:cNvPr id="13" name="TextBox 12">
            <a:extLst>
              <a:ext uri="{FF2B5EF4-FFF2-40B4-BE49-F238E27FC236}">
                <a16:creationId xmlns:a16="http://schemas.microsoft.com/office/drawing/2014/main" id="{4932F09F-CB61-9652-DD42-1B0739B4AFBB}"/>
              </a:ext>
            </a:extLst>
          </p:cNvPr>
          <p:cNvSpPr txBox="1"/>
          <p:nvPr/>
        </p:nvSpPr>
        <p:spPr>
          <a:xfrm>
            <a:off x="763723" y="4942316"/>
            <a:ext cx="3421062" cy="1200329"/>
          </a:xfrm>
          <a:prstGeom prst="rect">
            <a:avLst/>
          </a:prstGeom>
          <a:noFill/>
        </p:spPr>
        <p:txBody>
          <a:bodyPr wrap="square">
            <a:spAutoFit/>
          </a:bodyPr>
          <a:lstStyle/>
          <a:p>
            <a:pPr lvl="0" indent="0" rtl="0">
              <a:lnSpc>
                <a:spcPct val="100000"/>
              </a:lnSpc>
              <a:buFont typeface="Arial" panose="020B0604020202020204" pitchFamily="34" charset="0"/>
              <a:buNone/>
            </a:pPr>
            <a:r>
              <a:rPr lang="en-US" sz="1800">
                <a:latin typeface="Arial" panose="020B0604020202020204" pitchFamily="34" charset="0"/>
                <a:cs typeface="Arial" panose="020B0604020202020204" pitchFamily="34" charset="0"/>
              </a:rPr>
              <a:t>Listen to the voices of rangatahi. Involve them meaningfully in planning, design and decision-making</a:t>
            </a:r>
            <a:r>
              <a:rPr lang="en-US" sz="1800"/>
              <a:t>.</a:t>
            </a:r>
            <a:endParaRPr lang="en-US" sz="1800">
              <a:latin typeface="Arial"/>
              <a:cs typeface="Arial"/>
            </a:endParaRPr>
          </a:p>
        </p:txBody>
      </p:sp>
      <p:sp>
        <p:nvSpPr>
          <p:cNvPr id="17" name="TextBox 16">
            <a:extLst>
              <a:ext uri="{FF2B5EF4-FFF2-40B4-BE49-F238E27FC236}">
                <a16:creationId xmlns:a16="http://schemas.microsoft.com/office/drawing/2014/main" id="{6997CE43-D8DA-DB9F-8A6C-EAC3154B655D}"/>
              </a:ext>
            </a:extLst>
          </p:cNvPr>
          <p:cNvSpPr txBox="1"/>
          <p:nvPr/>
        </p:nvSpPr>
        <p:spPr>
          <a:xfrm>
            <a:off x="4350084" y="4926951"/>
            <a:ext cx="3163792" cy="1200329"/>
          </a:xfrm>
          <a:prstGeom prst="rect">
            <a:avLst/>
          </a:prstGeom>
          <a:noFill/>
        </p:spPr>
        <p:txBody>
          <a:bodyPr wrap="square">
            <a:spAutoFit/>
          </a:bodyPr>
          <a:lstStyle/>
          <a:p>
            <a:pPr lvl="0" indent="0" rtl="0">
              <a:lnSpc>
                <a:spcPct val="100000"/>
              </a:lnSpc>
              <a:buNone/>
            </a:pPr>
            <a:r>
              <a:rPr lang="en-US" sz="1800">
                <a:latin typeface="Arial" panose="020B0604020202020204" pitchFamily="34" charset="0"/>
                <a:cs typeface="Arial" panose="020B0604020202020204" pitchFamily="34" charset="0"/>
              </a:rPr>
              <a:t>Support rangatahi to be active in ways that work for them. Provide growth and leadership opportunities.</a:t>
            </a:r>
            <a:r>
              <a:rPr lang="en-NZ" sz="1800">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 </a:t>
            </a:r>
            <a:r>
              <a:rPr lang="en-NZ" sz="1800">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F78BE45-6470-B95A-E334-F1E6143C16A3}"/>
              </a:ext>
            </a:extLst>
          </p:cNvPr>
          <p:cNvSpPr txBox="1"/>
          <p:nvPr/>
        </p:nvSpPr>
        <p:spPr>
          <a:xfrm>
            <a:off x="8257270" y="4942316"/>
            <a:ext cx="2655947" cy="923330"/>
          </a:xfrm>
          <a:prstGeom prst="rect">
            <a:avLst/>
          </a:prstGeom>
          <a:noFill/>
        </p:spPr>
        <p:txBody>
          <a:bodyPr wrap="square">
            <a:spAutoFit/>
          </a:bodyPr>
          <a:lstStyle/>
          <a:p>
            <a:pPr lvl="0" indent="0" rtl="0">
              <a:lnSpc>
                <a:spcPct val="100000"/>
              </a:lnSpc>
              <a:buNone/>
            </a:pPr>
            <a:r>
              <a:rPr lang="en-US" sz="1800">
                <a:latin typeface="Arial" panose="020B0604020202020204" pitchFamily="34" charset="0"/>
                <a:cs typeface="Arial" panose="020B0604020202020204" pitchFamily="34" charset="0"/>
              </a:rPr>
              <a:t>Create more and better opportunities so that all rangatahi can thrive. </a:t>
            </a:r>
            <a:r>
              <a:rPr lang="en-NZ" sz="1800">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1C848278-B74E-05EE-A7C9-352836C7EE0C}"/>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91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A3C6-C9BF-3A6A-9214-4CE849D9A082}"/>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28F38AC-7184-4F3D-A0B8-E4D7FF4A286F}"/>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01A73B11-688D-9D29-FFE2-6C75F5324AE3}"/>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F39C058F-DA6D-4082-2970-AFC105012B4F}"/>
              </a:ext>
            </a:extLst>
          </p:cNvPr>
          <p:cNvCxnSpPr>
            <a:cxnSpLocks/>
          </p:cNvCxnSpPr>
          <p:nvPr/>
        </p:nvCxnSpPr>
        <p:spPr>
          <a:xfrm>
            <a:off x="550863" y="6264000"/>
            <a:ext cx="5931999"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7D0900D-3470-C69C-637F-99BB8DF6849D}"/>
              </a:ext>
            </a:extLst>
          </p:cNvPr>
          <p:cNvSpPr txBox="1">
            <a:spLocks/>
          </p:cNvSpPr>
          <p:nvPr/>
        </p:nvSpPr>
        <p:spPr>
          <a:xfrm>
            <a:off x="430319" y="999866"/>
            <a:ext cx="6621112"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a:ea typeface="Barlow Black" charset="0"/>
                <a:cs typeface="Arial"/>
              </a:rPr>
              <a:t>Reflective questions</a:t>
            </a:r>
            <a:endParaRPr lang="en-GB" sz="5000" b="1">
              <a:solidFill>
                <a:srgbClr val="9C132A"/>
              </a:solidFill>
              <a:latin typeface="Arial" panose="020B0604020202020204" pitchFamily="34" charset="0"/>
              <a:ea typeface="Barlow Black" charset="0"/>
              <a:cs typeface="Arial" panose="020B0604020202020204" pitchFamily="34" charset="0"/>
            </a:endParaRPr>
          </a:p>
        </p:txBody>
      </p:sp>
      <p:pic>
        <p:nvPicPr>
          <p:cNvPr id="8" name="Picture 7">
            <a:extLst>
              <a:ext uri="{FF2B5EF4-FFF2-40B4-BE49-F238E27FC236}">
                <a16:creationId xmlns:a16="http://schemas.microsoft.com/office/drawing/2014/main" id="{F82BA28D-B072-4CBC-716C-4E18907B22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2" name="TextBox 1">
            <a:extLst>
              <a:ext uri="{FF2B5EF4-FFF2-40B4-BE49-F238E27FC236}">
                <a16:creationId xmlns:a16="http://schemas.microsoft.com/office/drawing/2014/main" id="{A7BE1988-27B6-C038-CA90-87ABDEDF4FA2}"/>
              </a:ext>
            </a:extLst>
          </p:cNvPr>
          <p:cNvSpPr txBox="1"/>
          <p:nvPr/>
        </p:nvSpPr>
        <p:spPr>
          <a:xfrm>
            <a:off x="522377" y="1896466"/>
            <a:ext cx="5809596" cy="41549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57200" indent="-457200">
              <a:spcBef>
                <a:spcPts val="600"/>
              </a:spcBef>
              <a:spcAft>
                <a:spcPts val="1200"/>
              </a:spcAft>
              <a:buClr>
                <a:srgbClr val="D1213E"/>
              </a:buClr>
              <a:buFont typeface="Arial" panose="020B0604020202020204" pitchFamily="34" charset="0"/>
              <a:buChar char="•"/>
            </a:pPr>
            <a:r>
              <a:rPr lang="en-US" sz="2400">
                <a:latin typeface="Arial"/>
                <a:cs typeface="Arial"/>
              </a:rPr>
              <a:t>How are we meeting the diverse needs of different rangatahi groups?</a:t>
            </a:r>
          </a:p>
          <a:p>
            <a:pPr marL="457200" indent="-457200">
              <a:spcBef>
                <a:spcPts val="600"/>
              </a:spcBef>
              <a:spcAft>
                <a:spcPts val="1200"/>
              </a:spcAft>
              <a:buClr>
                <a:srgbClr val="D1213E"/>
              </a:buClr>
              <a:buFont typeface="Arial" panose="020B0604020202020204" pitchFamily="34" charset="0"/>
              <a:buChar char="•"/>
            </a:pPr>
            <a:r>
              <a:rPr lang="en-US" sz="2400">
                <a:latin typeface="Arial"/>
                <a:cs typeface="Arial"/>
              </a:rPr>
              <a:t>In what ways can we broaden the range of activities we offer, or support, to better reflect the interests of all rangatahi?</a:t>
            </a:r>
          </a:p>
          <a:p>
            <a:pPr marL="457200" indent="-457200">
              <a:spcBef>
                <a:spcPts val="600"/>
              </a:spcBef>
              <a:spcAft>
                <a:spcPts val="1200"/>
              </a:spcAft>
              <a:buClr>
                <a:srgbClr val="D1213E"/>
              </a:buClr>
              <a:buFont typeface="Arial" panose="020B0604020202020204" pitchFamily="34" charset="0"/>
              <a:buChar char="•"/>
            </a:pPr>
            <a:r>
              <a:rPr lang="en-US" sz="2400">
                <a:latin typeface="Arial"/>
                <a:cs typeface="Arial"/>
              </a:rPr>
              <a:t>How can we strengthen collaboration within and across domains to create more and better opportunities for rangatahi?</a:t>
            </a:r>
          </a:p>
        </p:txBody>
      </p:sp>
      <p:sp>
        <p:nvSpPr>
          <p:cNvPr id="5" name="TextBox 4">
            <a:extLst>
              <a:ext uri="{FF2B5EF4-FFF2-40B4-BE49-F238E27FC236}">
                <a16:creationId xmlns:a16="http://schemas.microsoft.com/office/drawing/2014/main" id="{C760A33D-7EFE-DD2F-1845-4E06C938D7D1}"/>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pic>
        <p:nvPicPr>
          <p:cNvPr id="7" name="Picture 6" descr="A group of people in kayaks&#10;&#10;AI-generated content may be incorrect.">
            <a:extLst>
              <a:ext uri="{FF2B5EF4-FFF2-40B4-BE49-F238E27FC236}">
                <a16:creationId xmlns:a16="http://schemas.microsoft.com/office/drawing/2014/main" id="{DD6B8739-26C9-774B-1DDB-4A01505CA0E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51431" y="0"/>
            <a:ext cx="5140569" cy="6857999"/>
          </a:xfrm>
          <a:prstGeom prst="rect">
            <a:avLst/>
          </a:prstGeom>
        </p:spPr>
      </p:pic>
    </p:spTree>
    <p:extLst>
      <p:ext uri="{BB962C8B-B14F-4D97-AF65-F5344CB8AC3E}">
        <p14:creationId xmlns:p14="http://schemas.microsoft.com/office/powerpoint/2010/main" val="359014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58EEE-228C-1ADD-690C-23FE10B6B91A}"/>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65356708-185E-FCF6-875E-CC39146E523E}"/>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C9CEA41B-ED64-0A2D-E1DC-1BB4B7D96296}"/>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F473B794-AD19-2B8D-800D-E2255DB44F4F}"/>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F4053C0-90BA-AE46-F87F-4707292F8A5B}"/>
              </a:ext>
            </a:extLst>
          </p:cNvPr>
          <p:cNvSpPr/>
          <p:nvPr/>
        </p:nvSpPr>
        <p:spPr>
          <a:xfrm>
            <a:off x="437808" y="2531123"/>
            <a:ext cx="5551512" cy="461665"/>
          </a:xfrm>
          <a:prstGeom prst="rect">
            <a:avLst/>
          </a:prstGeom>
        </p:spPr>
        <p:txBody>
          <a:bodyPr wrap="square" lIns="91440" tIns="45720" rIns="91440" bIns="45720" anchor="t">
            <a:spAutoFit/>
          </a:bodyPr>
          <a:lstStyle/>
          <a:p>
            <a:pPr defTabSz="798513" eaLnBrk="0" hangingPunct="0">
              <a:spcAft>
                <a:spcPts val="600"/>
              </a:spcAft>
              <a:buClr>
                <a:srgbClr val="FF0000"/>
              </a:buClr>
              <a:defRPr/>
            </a:pPr>
            <a:endParaRPr lang="en-US" sz="2400" kern="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CDC19E2-A816-5E02-6938-F681D21FA6B0}"/>
              </a:ext>
            </a:extLst>
          </p:cNvPr>
          <p:cNvSpPr/>
          <p:nvPr/>
        </p:nvSpPr>
        <p:spPr>
          <a:xfrm>
            <a:off x="526873" y="2618350"/>
            <a:ext cx="6390711" cy="4416594"/>
          </a:xfrm>
          <a:prstGeom prst="rect">
            <a:avLst/>
          </a:prstGeom>
        </p:spPr>
        <p:txBody>
          <a:bodyPr wrap="square" lIns="91440" tIns="45720" rIns="91440" bIns="45720" anchor="t">
            <a:spAutoFit/>
          </a:bodyPr>
          <a:lstStyle/>
          <a:p>
            <a:pPr defTabSz="798513" eaLnBrk="0" hangingPunct="0">
              <a:spcAft>
                <a:spcPts val="600"/>
              </a:spcAft>
              <a:buClr>
                <a:srgbClr val="FF0000"/>
              </a:buClr>
              <a:defRPr/>
            </a:pPr>
            <a:r>
              <a:rPr lang="en-NZ" sz="2400" b="1" kern="0">
                <a:solidFill>
                  <a:srgbClr val="9C132A"/>
                </a:solidFill>
                <a:latin typeface="Arial"/>
                <a:cs typeface="Arial"/>
              </a:rPr>
              <a:t>Active recreation toolkit</a:t>
            </a:r>
          </a:p>
          <a:p>
            <a:pPr marL="342900" indent="-342900" defTabSz="798513">
              <a:spcAft>
                <a:spcPts val="600"/>
              </a:spcAft>
              <a:buClr>
                <a:srgbClr val="D1213E"/>
              </a:buClr>
              <a:buFont typeface="Arial" panose="020B0604020202020204" pitchFamily="34" charset="0"/>
              <a:buChar char="•"/>
              <a:defRPr/>
            </a:pPr>
            <a:r>
              <a:rPr lang="en-NZ" sz="2400" kern="0">
                <a:latin typeface="Arial"/>
                <a:ea typeface="+mn-lt"/>
                <a:cs typeface="+mn-lt"/>
                <a:hlinkClick r:id="rId4"/>
              </a:rPr>
              <a:t>https://sportnz.org.nz/active-recreation</a:t>
            </a:r>
            <a:endParaRPr lang="en-NZ" sz="2400" kern="0">
              <a:latin typeface="Arial"/>
              <a:cs typeface="Arial"/>
            </a:endParaRPr>
          </a:p>
          <a:p>
            <a:pPr defTabSz="798513">
              <a:spcAft>
                <a:spcPts val="600"/>
              </a:spcAft>
              <a:buClr>
                <a:srgbClr val="D1213E"/>
              </a:buClr>
              <a:defRPr/>
            </a:pPr>
            <a:endParaRPr lang="en-NZ" sz="2400" kern="0">
              <a:solidFill>
                <a:srgbClr val="000000"/>
              </a:solidFill>
              <a:latin typeface="Arial"/>
              <a:cs typeface="Arial"/>
            </a:endParaRPr>
          </a:p>
          <a:p>
            <a:pPr defTabSz="798513" eaLnBrk="0" hangingPunct="0">
              <a:spcAft>
                <a:spcPts val="600"/>
              </a:spcAft>
              <a:buClr>
                <a:srgbClr val="FF0000"/>
              </a:buClr>
              <a:defRPr/>
            </a:pPr>
            <a:r>
              <a:rPr lang="en-NZ" sz="2400" b="1" kern="0">
                <a:solidFill>
                  <a:srgbClr val="9C132A"/>
                </a:solidFill>
                <a:latin typeface="Arial"/>
                <a:cs typeface="Arial"/>
              </a:rPr>
              <a:t>Related resources </a:t>
            </a:r>
          </a:p>
          <a:p>
            <a:pPr marL="342900" indent="-342900" defTabSz="798513" eaLnBrk="0" hangingPunct="0">
              <a:spcAft>
                <a:spcPts val="600"/>
              </a:spcAft>
              <a:buClr>
                <a:srgbClr val="D1213E"/>
              </a:buClr>
              <a:buFont typeface="Arial" panose="020B0604020202020204" pitchFamily="34" charset="0"/>
              <a:buChar char="•"/>
              <a:defRPr/>
            </a:pPr>
            <a:r>
              <a:rPr lang="en-NZ" sz="2400" kern="0">
                <a:latin typeface="Arial"/>
                <a:cs typeface="Arial"/>
                <a:hlinkClick r:id="rId5"/>
              </a:rPr>
              <a:t>Rangatahi peer crowds report</a:t>
            </a:r>
            <a:endParaRPr lang="en-NZ" sz="2400" kern="0">
              <a:latin typeface="Arial"/>
              <a:cs typeface="Arial"/>
            </a:endParaRPr>
          </a:p>
          <a:p>
            <a:pPr marL="342900" indent="-342900" defTabSz="798513" eaLnBrk="0" hangingPunct="0">
              <a:spcAft>
                <a:spcPts val="600"/>
              </a:spcAft>
              <a:buClr>
                <a:srgbClr val="D1213E"/>
              </a:buClr>
              <a:buFont typeface="Arial" panose="020B0604020202020204" pitchFamily="34" charset="0"/>
              <a:buChar char="•"/>
              <a:defRPr/>
            </a:pPr>
            <a:r>
              <a:rPr lang="en-NZ" sz="2400" kern="0">
                <a:latin typeface="Arial"/>
                <a:cs typeface="Arial"/>
                <a:hlinkClick r:id="rId6"/>
              </a:rPr>
              <a:t>Mana Taiohi framework</a:t>
            </a:r>
            <a:endParaRPr lang="en-NZ" sz="2400" kern="0">
              <a:latin typeface="Arial"/>
              <a:cs typeface="Arial"/>
            </a:endParaRPr>
          </a:p>
          <a:p>
            <a:pPr marL="342900" indent="-342900" defTabSz="798513" eaLnBrk="0" hangingPunct="0">
              <a:spcAft>
                <a:spcPts val="600"/>
              </a:spcAft>
              <a:buClr>
                <a:srgbClr val="D1213E"/>
              </a:buClr>
              <a:buFont typeface="Arial" panose="020B0604020202020204" pitchFamily="34" charset="0"/>
              <a:buChar char="•"/>
              <a:defRPr/>
            </a:pPr>
            <a:r>
              <a:rPr lang="en-NZ" sz="2400" kern="0">
                <a:latin typeface="Arial"/>
                <a:cs typeface="Arial"/>
                <a:hlinkClick r:id="rId7"/>
              </a:rPr>
              <a:t>Youth voices in active recreation and sport</a:t>
            </a:r>
            <a:endParaRPr lang="en-NZ" sz="2400" kern="0">
              <a:latin typeface="Arial"/>
              <a:cs typeface="Arial"/>
            </a:endParaRPr>
          </a:p>
          <a:p>
            <a:pPr marL="342900" indent="-342900" defTabSz="798513" eaLnBrk="0" hangingPunct="0">
              <a:spcAft>
                <a:spcPts val="600"/>
              </a:spcAft>
              <a:buClr>
                <a:srgbClr val="D1213E"/>
              </a:buClr>
              <a:buFont typeface="Arial" panose="020B0604020202020204" pitchFamily="34" charset="0"/>
              <a:buChar char="•"/>
              <a:defRPr/>
            </a:pPr>
            <a:endParaRPr lang="en-NZ" sz="2400" b="1" kern="0">
              <a:latin typeface="Arial"/>
              <a:cs typeface="Arial"/>
            </a:endParaRPr>
          </a:p>
          <a:p>
            <a:pPr defTabSz="798513" eaLnBrk="0" hangingPunct="0">
              <a:spcAft>
                <a:spcPts val="600"/>
              </a:spcAft>
              <a:buClr>
                <a:srgbClr val="FF0000"/>
              </a:buClr>
              <a:defRPr/>
            </a:pPr>
            <a:endParaRPr lang="en-NZ" sz="2400" b="1" kern="0">
              <a:latin typeface="Arial"/>
              <a:cs typeface="Arial"/>
            </a:endParaRPr>
          </a:p>
          <a:p>
            <a:pPr defTabSz="798513" eaLnBrk="0" hangingPunct="0">
              <a:spcAft>
                <a:spcPts val="600"/>
              </a:spcAft>
              <a:buClr>
                <a:srgbClr val="FF0000"/>
              </a:buClr>
              <a:defRPr/>
            </a:pPr>
            <a:endParaRPr lang="en-NZ" sz="2000" b="1" kern="0">
              <a:latin typeface="Arial"/>
              <a:cs typeface="Arial"/>
            </a:endParaRPr>
          </a:p>
        </p:txBody>
      </p:sp>
      <p:sp>
        <p:nvSpPr>
          <p:cNvPr id="5" name="Title 1">
            <a:extLst>
              <a:ext uri="{FF2B5EF4-FFF2-40B4-BE49-F238E27FC236}">
                <a16:creationId xmlns:a16="http://schemas.microsoft.com/office/drawing/2014/main" id="{6094D250-E775-5FA2-E33D-C5CA7AAE4FF3}"/>
              </a:ext>
            </a:extLst>
          </p:cNvPr>
          <p:cNvSpPr txBox="1">
            <a:spLocks/>
          </p:cNvSpPr>
          <p:nvPr/>
        </p:nvSpPr>
        <p:spPr>
          <a:xfrm>
            <a:off x="469722" y="1353697"/>
            <a:ext cx="6318453"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a:ea typeface="Barlow Black" charset="0"/>
                <a:cs typeface="Arial"/>
              </a:rPr>
              <a:t>For more information</a:t>
            </a:r>
            <a:endParaRPr lang="en-GB" sz="5000" b="1">
              <a:solidFill>
                <a:srgbClr val="9C132A"/>
              </a:solidFill>
              <a:latin typeface="Arial" panose="020B0604020202020204" pitchFamily="34" charset="0"/>
              <a:ea typeface="Barlow Black" charset="0"/>
              <a:cs typeface="Arial" panose="020B0604020202020204" pitchFamily="34" charset="0"/>
            </a:endParaRPr>
          </a:p>
        </p:txBody>
      </p:sp>
      <p:pic>
        <p:nvPicPr>
          <p:cNvPr id="12" name="Picture 11" descr="A black and white logo&#10;&#10;Description automatically generated">
            <a:extLst>
              <a:ext uri="{FF2B5EF4-FFF2-40B4-BE49-F238E27FC236}">
                <a16:creationId xmlns:a16="http://schemas.microsoft.com/office/drawing/2014/main" id="{621749FE-F9BB-C146-B4B8-72B716736C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13217" y="438205"/>
            <a:ext cx="863979" cy="1052484"/>
          </a:xfrm>
          <a:prstGeom prst="rect">
            <a:avLst/>
          </a:prstGeom>
        </p:spPr>
      </p:pic>
      <p:sp>
        <p:nvSpPr>
          <p:cNvPr id="6" name="TextBox 5">
            <a:extLst>
              <a:ext uri="{FF2B5EF4-FFF2-40B4-BE49-F238E27FC236}">
                <a16:creationId xmlns:a16="http://schemas.microsoft.com/office/drawing/2014/main" id="{75EEAF15-DC18-D3D3-DEE4-DE2E568F185B}"/>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pic>
        <p:nvPicPr>
          <p:cNvPr id="9" name="Picture 8">
            <a:extLst>
              <a:ext uri="{FF2B5EF4-FFF2-40B4-BE49-F238E27FC236}">
                <a16:creationId xmlns:a16="http://schemas.microsoft.com/office/drawing/2014/main" id="{EAF5C8AE-53D6-1106-AE6E-F2F289E43E60}"/>
              </a:ext>
            </a:extLst>
          </p:cNvPr>
          <p:cNvPicPr>
            <a:picLocks noChangeAspect="1"/>
          </p:cNvPicPr>
          <p:nvPr/>
        </p:nvPicPr>
        <p:blipFill>
          <a:blip r:embed="rId9"/>
          <a:stretch>
            <a:fillRect/>
          </a:stretch>
        </p:blipFill>
        <p:spPr>
          <a:xfrm>
            <a:off x="7012716" y="-2"/>
            <a:ext cx="5179284" cy="6857997"/>
          </a:xfrm>
          <a:prstGeom prst="rect">
            <a:avLst/>
          </a:prstGeom>
        </p:spPr>
      </p:pic>
    </p:spTree>
    <p:extLst>
      <p:ext uri="{BB962C8B-B14F-4D97-AF65-F5344CB8AC3E}">
        <p14:creationId xmlns:p14="http://schemas.microsoft.com/office/powerpoint/2010/main" val="259353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91744" y="3081024"/>
            <a:ext cx="6358762"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7000" b="1" i="0">
                <a:solidFill>
                  <a:schemeClr val="bg1"/>
                </a:solidFill>
                <a:effectLst/>
                <a:latin typeface="Arial"/>
                <a:cs typeface="Arial"/>
              </a:rPr>
              <a:t>Ngā mihi</a:t>
            </a:r>
            <a:endParaRPr lang="en-GB" sz="7000">
              <a:solidFill>
                <a:schemeClr val="bg1"/>
              </a:solidFill>
              <a:latin typeface="Arial"/>
              <a:ea typeface="Barlow Black" charset="0"/>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5130" y="318108"/>
            <a:ext cx="939350" cy="1128393"/>
          </a:xfrm>
          <a:prstGeom prst="rect">
            <a:avLst/>
          </a:prstGeom>
        </p:spPr>
      </p:pic>
    </p:spTree>
    <p:extLst>
      <p:ext uri="{BB962C8B-B14F-4D97-AF65-F5344CB8AC3E}">
        <p14:creationId xmlns:p14="http://schemas.microsoft.com/office/powerpoint/2010/main" val="174861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7C4A-3D12-7521-D468-48C83EDF9FD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1C192C82-AD85-0E0E-4C86-13E543C07CE9}"/>
              </a:ext>
            </a:extLst>
          </p:cNvPr>
          <p:cNvSpPr/>
          <p:nvPr/>
        </p:nvSpPr>
        <p:spPr>
          <a:xfrm>
            <a:off x="11408992" y="313770"/>
            <a:ext cx="592745" cy="72296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4205C7C3-E9FD-4F2D-A985-42162A1D03A7}"/>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85996B41-1E47-3C2F-D76E-2688A774E0AA}"/>
              </a:ext>
            </a:extLst>
          </p:cNvPr>
          <p:cNvCxnSpPr>
            <a:cxnSpLocks/>
          </p:cNvCxnSpPr>
          <p:nvPr/>
        </p:nvCxnSpPr>
        <p:spPr>
          <a:xfrm>
            <a:off x="550863" y="6264000"/>
            <a:ext cx="5978891"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8000BE-4B9B-4DA5-29F5-CB186077A622}"/>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pic>
        <p:nvPicPr>
          <p:cNvPr id="2" name="Online Media 1" title="Active recreation for rangatahi">
            <a:hlinkClick r:id="" action="ppaction://media"/>
            <a:extLst>
              <a:ext uri="{FF2B5EF4-FFF2-40B4-BE49-F238E27FC236}">
                <a16:creationId xmlns:a16="http://schemas.microsoft.com/office/drawing/2014/main" id="{4EF232B5-A0BB-56EC-0130-3D4AADB298B3}"/>
              </a:ext>
            </a:extLst>
          </p:cNvPr>
          <p:cNvPicPr>
            <a:picLocks noRot="1" noChangeAspect="1"/>
          </p:cNvPicPr>
          <p:nvPr>
            <a:videoFile r:link="rId1"/>
          </p:nvPr>
        </p:nvPicPr>
        <p:blipFill>
          <a:blip r:embed="rId5"/>
          <a:stretch>
            <a:fillRect/>
          </a:stretch>
        </p:blipFill>
        <p:spPr>
          <a:xfrm>
            <a:off x="0" y="0"/>
            <a:ext cx="12251342" cy="6922008"/>
          </a:xfrm>
          <a:prstGeom prst="rect">
            <a:avLst/>
          </a:prstGeom>
        </p:spPr>
      </p:pic>
    </p:spTree>
    <p:extLst>
      <p:ext uri="{BB962C8B-B14F-4D97-AF65-F5344CB8AC3E}">
        <p14:creationId xmlns:p14="http://schemas.microsoft.com/office/powerpoint/2010/main" val="13943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DC18035-1DFB-EE49-8EC3-DE64BB03D171}"/>
              </a:ext>
            </a:extLst>
          </p:cNvPr>
          <p:cNvSpPr/>
          <p:nvPr/>
        </p:nvSpPr>
        <p:spPr>
          <a:xfrm>
            <a:off x="437807" y="2223985"/>
            <a:ext cx="5729727" cy="3785652"/>
          </a:xfrm>
          <a:prstGeom prst="rect">
            <a:avLst/>
          </a:prstGeom>
        </p:spPr>
        <p:txBody>
          <a:bodyPr wrap="square">
            <a:spAutoFit/>
          </a:bodyPr>
          <a:lstStyle/>
          <a:p>
            <a:pPr marL="342900" indent="-342900" defTabSz="798513" eaLnBrk="0" hangingPunct="0">
              <a:buClr>
                <a:srgbClr val="D1213E"/>
              </a:buClr>
              <a:buFont typeface="Arial" panose="020B0604020202020204" pitchFamily="34" charset="0"/>
              <a:buChar char="•"/>
              <a:defRPr/>
            </a:pPr>
            <a:r>
              <a:rPr lang="en-US" sz="2400" kern="0">
                <a:latin typeface="Arial" panose="020B0604020202020204" pitchFamily="34" charset="0"/>
                <a:cs typeface="Arial" panose="020B0604020202020204" pitchFamily="34" charset="0"/>
              </a:rPr>
              <a:t>Maintain and grow the physical activity levels of rangatahi.</a:t>
            </a:r>
          </a:p>
          <a:p>
            <a:pPr marL="342900" indent="-342900" defTabSz="798513" eaLnBrk="0" hangingPunct="0">
              <a:buClr>
                <a:srgbClr val="D1213E"/>
              </a:buClr>
              <a:buFont typeface="Arial" panose="020B0604020202020204" pitchFamily="34" charset="0"/>
              <a:buChar char="•"/>
              <a:defRPr/>
            </a:pPr>
            <a:endParaRPr lang="en-US" sz="2400" kern="0">
              <a:latin typeface="Arial" panose="020B0604020202020204" pitchFamily="34" charset="0"/>
              <a:cs typeface="Arial" panose="020B0604020202020204" pitchFamily="34" charset="0"/>
            </a:endParaRPr>
          </a:p>
          <a:p>
            <a:pPr marL="342900" indent="-342900" defTabSz="798513" eaLnBrk="0" hangingPunct="0">
              <a:buClr>
                <a:srgbClr val="D1213E"/>
              </a:buClr>
              <a:buFont typeface="Arial" panose="020B0604020202020204" pitchFamily="34" charset="0"/>
              <a:buChar char="•"/>
              <a:defRPr/>
            </a:pPr>
            <a:r>
              <a:rPr lang="en-US" sz="2400" kern="0">
                <a:latin typeface="Arial" panose="020B0604020202020204" pitchFamily="34" charset="0"/>
                <a:cs typeface="Arial" panose="020B0604020202020204" pitchFamily="34" charset="0"/>
              </a:rPr>
              <a:t>Support the wellbeing and development of rangatahi.</a:t>
            </a:r>
          </a:p>
          <a:p>
            <a:pPr marL="342900" indent="-342900" defTabSz="798513" eaLnBrk="0" hangingPunct="0">
              <a:buClr>
                <a:srgbClr val="D1213E"/>
              </a:buClr>
              <a:buFont typeface="Arial" panose="020B0604020202020204" pitchFamily="34" charset="0"/>
              <a:buChar char="•"/>
              <a:defRPr/>
            </a:pPr>
            <a:endParaRPr lang="en-US" sz="2400" kern="0">
              <a:latin typeface="Arial" panose="020B0604020202020204" pitchFamily="34" charset="0"/>
              <a:cs typeface="Arial" panose="020B0604020202020204" pitchFamily="34" charset="0"/>
            </a:endParaRPr>
          </a:p>
          <a:p>
            <a:pPr marL="342900" indent="-342900" defTabSz="798513" eaLnBrk="0" hangingPunct="0">
              <a:buClr>
                <a:srgbClr val="D1213E"/>
              </a:buClr>
              <a:buFont typeface="Arial" panose="020B0604020202020204" pitchFamily="34" charset="0"/>
              <a:buChar char="•"/>
              <a:defRPr/>
            </a:pPr>
            <a:r>
              <a:rPr lang="fr-FR" sz="2400" kern="0">
                <a:latin typeface="Arial" panose="020B0604020202020204" pitchFamily="34" charset="0"/>
                <a:ea typeface="Barlow" charset="0"/>
                <a:cs typeface="Arial" panose="020B0604020202020204" pitchFamily="34" charset="0"/>
              </a:rPr>
              <a:t>Provide quality opportunities and experiences that meet the needs, wants and aspirations of rangatahi.</a:t>
            </a:r>
          </a:p>
          <a:p>
            <a:pPr defTabSz="798513" eaLnBrk="0" hangingPunct="0">
              <a:spcAft>
                <a:spcPts val="300"/>
              </a:spcAft>
              <a:buClr>
                <a:srgbClr val="FFC000"/>
              </a:buClr>
              <a:defRPr/>
            </a:pPr>
            <a:endParaRPr lang="fr-FR" sz="2400" kern="0">
              <a:latin typeface="Arial" panose="020B0604020202020204" pitchFamily="34" charset="0"/>
              <a:ea typeface="Barlow" charset="0"/>
              <a:cs typeface="Arial" panose="020B0604020202020204" pitchFamily="34" charset="0"/>
            </a:endParaRPr>
          </a:p>
        </p:txBody>
      </p:sp>
      <p:sp>
        <p:nvSpPr>
          <p:cNvPr id="11" name="Date Placeholder 3">
            <a:extLst>
              <a:ext uri="{FF2B5EF4-FFF2-40B4-BE49-F238E27FC236}">
                <a16:creationId xmlns:a16="http://schemas.microsoft.com/office/drawing/2014/main" id="{92819E50-27FC-2A40-8ABB-85E8E5511FF3}"/>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460FEAC7-04E3-6E49-8DD2-54BF26784C8E}"/>
              </a:ext>
            </a:extLst>
          </p:cNvPr>
          <p:cNvCxnSpPr>
            <a:cxnSpLocks/>
          </p:cNvCxnSpPr>
          <p:nvPr/>
        </p:nvCxnSpPr>
        <p:spPr>
          <a:xfrm>
            <a:off x="550863" y="6264000"/>
            <a:ext cx="5978891"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69697F4-0A8B-D14B-BACE-FAA16D26D540}"/>
              </a:ext>
            </a:extLst>
          </p:cNvPr>
          <p:cNvSpPr txBox="1">
            <a:spLocks/>
          </p:cNvSpPr>
          <p:nvPr/>
        </p:nvSpPr>
        <p:spPr>
          <a:xfrm>
            <a:off x="432504" y="912504"/>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panose="020B0604020202020204" pitchFamily="34" charset="0"/>
                <a:ea typeface="Barlow Black" charset="0"/>
                <a:cs typeface="Arial" panose="020B0604020202020204" pitchFamily="34" charset="0"/>
              </a:rPr>
              <a:t>Our focus</a:t>
            </a:r>
          </a:p>
        </p:txBody>
      </p:sp>
      <p:pic>
        <p:nvPicPr>
          <p:cNvPr id="7" name="Picture 6">
            <a:extLst>
              <a:ext uri="{FF2B5EF4-FFF2-40B4-BE49-F238E27FC236}">
                <a16:creationId xmlns:a16="http://schemas.microsoft.com/office/drawing/2014/main" id="{907AA377-FD64-3BA4-9F0F-193758796A8F}"/>
              </a:ext>
            </a:extLst>
          </p:cNvPr>
          <p:cNvPicPr>
            <a:picLocks noChangeAspect="1"/>
          </p:cNvPicPr>
          <p:nvPr/>
        </p:nvPicPr>
        <p:blipFill>
          <a:blip r:embed="rId4"/>
          <a:stretch>
            <a:fillRect/>
          </a:stretch>
        </p:blipFill>
        <p:spPr>
          <a:xfrm>
            <a:off x="7096194" y="0"/>
            <a:ext cx="5095250" cy="6858000"/>
          </a:xfrm>
          <a:prstGeom prst="rect">
            <a:avLst/>
          </a:prstGeom>
        </p:spPr>
      </p:pic>
      <p:sp>
        <p:nvSpPr>
          <p:cNvPr id="2" name="TextBox 1">
            <a:extLst>
              <a:ext uri="{FF2B5EF4-FFF2-40B4-BE49-F238E27FC236}">
                <a16:creationId xmlns:a16="http://schemas.microsoft.com/office/drawing/2014/main" id="{AFA9A6D5-6EE6-5523-F30C-3729543C7C47}"/>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Tree>
    <p:extLst>
      <p:ext uri="{BB962C8B-B14F-4D97-AF65-F5344CB8AC3E}">
        <p14:creationId xmlns:p14="http://schemas.microsoft.com/office/powerpoint/2010/main" val="305303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E1D9-33F8-75E1-595F-BBD9849C3D78}"/>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FB55AC0-4F80-6E0F-3E28-B59E0019DFA2}"/>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3D60FC-924A-F30D-5F06-50706F207F81}"/>
              </a:ext>
            </a:extLst>
          </p:cNvPr>
          <p:cNvSpPr/>
          <p:nvPr/>
        </p:nvSpPr>
        <p:spPr>
          <a:xfrm>
            <a:off x="415453" y="2532002"/>
            <a:ext cx="5884763" cy="3559949"/>
          </a:xfrm>
          <a:prstGeom prst="rect">
            <a:avLst/>
          </a:prstGeom>
        </p:spPr>
        <p:txBody>
          <a:bodyPr wrap="square" lIns="91440" tIns="45720" rIns="91440" bIns="45720" anchor="t">
            <a:spAutoFit/>
          </a:bodyPr>
          <a:lstStyle/>
          <a:p>
            <a:pPr defTabSz="798513" eaLnBrk="0" hangingPunct="0">
              <a:spcAft>
                <a:spcPts val="1000"/>
              </a:spcAft>
              <a:buClr>
                <a:srgbClr val="D1213E"/>
              </a:buClr>
              <a:defRPr/>
            </a:pPr>
            <a:r>
              <a:rPr lang="en-US" sz="2400" kern="0">
                <a:latin typeface="Arial"/>
                <a:cs typeface="Arial"/>
              </a:rPr>
              <a:t>It can be challenging to understand active recreation because:</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it’s broad and diverse</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it’s not just one sector, it’s many</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we don’t talk about doing “active recreation”</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it can sometimes be mistaken for </a:t>
            </a:r>
            <a:r>
              <a:rPr lang="en-US" sz="2400" kern="0" err="1">
                <a:latin typeface="Arial"/>
                <a:cs typeface="Arial"/>
              </a:rPr>
              <a:t>organised</a:t>
            </a:r>
            <a:r>
              <a:rPr lang="en-US" sz="2400" kern="0">
                <a:latin typeface="Arial"/>
                <a:cs typeface="Arial"/>
              </a:rPr>
              <a:t> sport.</a:t>
            </a:r>
          </a:p>
        </p:txBody>
      </p:sp>
      <p:sp>
        <p:nvSpPr>
          <p:cNvPr id="11" name="Date Placeholder 3">
            <a:extLst>
              <a:ext uri="{FF2B5EF4-FFF2-40B4-BE49-F238E27FC236}">
                <a16:creationId xmlns:a16="http://schemas.microsoft.com/office/drawing/2014/main" id="{C3274C98-516F-0090-BF33-15E1368964FF}"/>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7C453F50-0AA9-0688-55D3-49F6F25DA556}"/>
              </a:ext>
            </a:extLst>
          </p:cNvPr>
          <p:cNvCxnSpPr>
            <a:cxnSpLocks/>
          </p:cNvCxnSpPr>
          <p:nvPr/>
        </p:nvCxnSpPr>
        <p:spPr>
          <a:xfrm>
            <a:off x="550863" y="6264000"/>
            <a:ext cx="5978891"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267CDC8-1AC6-78EC-4505-576507BC3365}"/>
              </a:ext>
            </a:extLst>
          </p:cNvPr>
          <p:cNvSpPr txBox="1">
            <a:spLocks/>
          </p:cNvSpPr>
          <p:nvPr/>
        </p:nvSpPr>
        <p:spPr>
          <a:xfrm>
            <a:off x="415452" y="1468110"/>
            <a:ext cx="5663496"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panose="020B0604020202020204" pitchFamily="34" charset="0"/>
                <a:ea typeface="Barlow Black" charset="0"/>
                <a:cs typeface="Arial" panose="020B0604020202020204" pitchFamily="34" charset="0"/>
              </a:rPr>
              <a:t>Understanding active recreation</a:t>
            </a:r>
          </a:p>
        </p:txBody>
      </p:sp>
      <p:sp>
        <p:nvSpPr>
          <p:cNvPr id="2" name="TextBox 1">
            <a:extLst>
              <a:ext uri="{FF2B5EF4-FFF2-40B4-BE49-F238E27FC236}">
                <a16:creationId xmlns:a16="http://schemas.microsoft.com/office/drawing/2014/main" id="{F769AA16-9143-E255-048F-D32A2CDFD820}"/>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B61B80AA-E777-3D14-CEA8-0EB138C7D8AD}"/>
              </a:ext>
            </a:extLst>
          </p:cNvPr>
          <p:cNvSpPr/>
          <p:nvPr/>
        </p:nvSpPr>
        <p:spPr>
          <a:xfrm>
            <a:off x="7156615" y="1990142"/>
            <a:ext cx="4031226" cy="2281084"/>
          </a:xfrm>
          <a:prstGeom prst="wedgeRoundRectCallout">
            <a:avLst>
              <a:gd name="adj1" fmla="val -36199"/>
              <a:gd name="adj2" fmla="val 72414"/>
              <a:gd name="adj3" fmla="val 16667"/>
            </a:avLst>
          </a:prstGeom>
          <a:solidFill>
            <a:srgbClr val="9C1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t>Active recreation is physical activity for fun and wellbeing – it’s not about competition</a:t>
            </a:r>
          </a:p>
        </p:txBody>
      </p:sp>
      <p:pic>
        <p:nvPicPr>
          <p:cNvPr id="8" name="Picture 7">
            <a:extLst>
              <a:ext uri="{FF2B5EF4-FFF2-40B4-BE49-F238E27FC236}">
                <a16:creationId xmlns:a16="http://schemas.microsoft.com/office/drawing/2014/main" id="{46DC12B7-0F10-B152-2A5F-4E5642F77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Tree>
    <p:extLst>
      <p:ext uri="{BB962C8B-B14F-4D97-AF65-F5344CB8AC3E}">
        <p14:creationId xmlns:p14="http://schemas.microsoft.com/office/powerpoint/2010/main" val="356738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332A915-57B3-4C92-8A35-AB72A9CC9C3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79F7390-6261-C796-067D-95FDF9A7D46D}"/>
              </a:ext>
            </a:extLst>
          </p:cNvPr>
          <p:cNvSpPr txBox="1">
            <a:spLocks/>
          </p:cNvSpPr>
          <p:nvPr/>
        </p:nvSpPr>
        <p:spPr>
          <a:xfrm>
            <a:off x="691744" y="3081024"/>
            <a:ext cx="732754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a:solidFill>
                  <a:srgbClr val="FFFFFF"/>
                </a:solidFill>
                <a:latin typeface="Arial"/>
                <a:cs typeface="Arial"/>
              </a:rPr>
              <a:t>Active recreation domains</a:t>
            </a:r>
          </a:p>
        </p:txBody>
      </p:sp>
      <p:pic>
        <p:nvPicPr>
          <p:cNvPr id="8" name="Picture 7">
            <a:extLst>
              <a:ext uri="{FF2B5EF4-FFF2-40B4-BE49-F238E27FC236}">
                <a16:creationId xmlns:a16="http://schemas.microsoft.com/office/drawing/2014/main" id="{E969AF5D-FA9E-8159-0D50-3317192F3C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5130" y="318108"/>
            <a:ext cx="939350" cy="1128393"/>
          </a:xfrm>
          <a:prstGeom prst="rect">
            <a:avLst/>
          </a:prstGeom>
        </p:spPr>
      </p:pic>
    </p:spTree>
    <p:extLst>
      <p:ext uri="{BB962C8B-B14F-4D97-AF65-F5344CB8AC3E}">
        <p14:creationId xmlns:p14="http://schemas.microsoft.com/office/powerpoint/2010/main" val="10937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7399-8D14-6B76-4F47-0361EAD36AB5}"/>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DF63BCE-6720-7D4B-7070-77414621E34F}"/>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C2D1C19F-313E-87F5-1F7A-4774A3517E33}"/>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C74F8D44-5388-41FB-B26E-9C7FFCF833DF}"/>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28EE67B-B717-27E2-FA64-E46D2F4334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8" name="TextBox 7">
            <a:extLst>
              <a:ext uri="{FF2B5EF4-FFF2-40B4-BE49-F238E27FC236}">
                <a16:creationId xmlns:a16="http://schemas.microsoft.com/office/drawing/2014/main" id="{340F96C4-8CB2-E569-099D-E1642839CD55}"/>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pic>
        <p:nvPicPr>
          <p:cNvPr id="9" name="Picture 8">
            <a:extLst>
              <a:ext uri="{FF2B5EF4-FFF2-40B4-BE49-F238E27FC236}">
                <a16:creationId xmlns:a16="http://schemas.microsoft.com/office/drawing/2014/main" id="{CB74840C-992F-43CB-06D7-5BF0B148C6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0781" y="829094"/>
            <a:ext cx="9514271" cy="5172722"/>
          </a:xfrm>
          <a:prstGeom prst="rect">
            <a:avLst/>
          </a:prstGeom>
        </p:spPr>
      </p:pic>
    </p:spTree>
    <p:extLst>
      <p:ext uri="{BB962C8B-B14F-4D97-AF65-F5344CB8AC3E}">
        <p14:creationId xmlns:p14="http://schemas.microsoft.com/office/powerpoint/2010/main" val="350017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45AD-9B06-2E02-3A31-F0197D9BC023}"/>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1F3C4AF5-D74D-BA02-4026-034A1865D6FA}"/>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075BBA6F-9C3B-D3B1-4360-B9466178F96D}"/>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1B87E82F-CBD7-91E4-7AD7-7752E2138941}"/>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2E3137B-3065-581C-D56D-7B10EA5663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8" name="TextBox 7">
            <a:extLst>
              <a:ext uri="{FF2B5EF4-FFF2-40B4-BE49-F238E27FC236}">
                <a16:creationId xmlns:a16="http://schemas.microsoft.com/office/drawing/2014/main" id="{72CA66DD-1367-F48C-BF59-BC530BE15AE5}"/>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3" name="Title 1">
            <a:extLst>
              <a:ext uri="{FF2B5EF4-FFF2-40B4-BE49-F238E27FC236}">
                <a16:creationId xmlns:a16="http://schemas.microsoft.com/office/drawing/2014/main" id="{83AA7FA7-756B-0A30-73F2-ECC1AF9CEDCC}"/>
              </a:ext>
            </a:extLst>
          </p:cNvPr>
          <p:cNvSpPr txBox="1">
            <a:spLocks/>
          </p:cNvSpPr>
          <p:nvPr/>
        </p:nvSpPr>
        <p:spPr>
          <a:xfrm>
            <a:off x="396200" y="728048"/>
            <a:ext cx="10095335"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panose="020B0604020202020204" pitchFamily="34" charset="0"/>
                <a:ea typeface="Barlow Black" charset="0"/>
                <a:cs typeface="Arial" panose="020B0604020202020204" pitchFamily="34" charset="0"/>
              </a:rPr>
              <a:t>Domains connect and overlap</a:t>
            </a:r>
          </a:p>
        </p:txBody>
      </p:sp>
      <p:pic>
        <p:nvPicPr>
          <p:cNvPr id="12" name="Picture 11" descr="A cartoon of people climbing a rock&#10;&#10;AI-generated content may be incorrect.">
            <a:extLst>
              <a:ext uri="{FF2B5EF4-FFF2-40B4-BE49-F238E27FC236}">
                <a16:creationId xmlns:a16="http://schemas.microsoft.com/office/drawing/2014/main" id="{52C05FCD-CF99-81A2-B1CE-7AD966958E62}"/>
              </a:ext>
            </a:extLst>
          </p:cNvPr>
          <p:cNvPicPr>
            <a:picLocks noChangeAspect="1"/>
          </p:cNvPicPr>
          <p:nvPr/>
        </p:nvPicPr>
        <p:blipFill>
          <a:blip r:embed="rId5" cstate="screen">
            <a:extLst>
              <a:ext uri="{28A0092B-C50C-407E-A947-70E740481C1C}">
                <a14:useLocalDpi xmlns:a14="http://schemas.microsoft.com/office/drawing/2010/main"/>
              </a:ext>
            </a:extLst>
          </a:blip>
          <a:srcRect b="-1"/>
          <a:stretch>
            <a:fillRect/>
          </a:stretch>
        </p:blipFill>
        <p:spPr>
          <a:xfrm>
            <a:off x="680965" y="3192349"/>
            <a:ext cx="2895462" cy="2784816"/>
          </a:xfrm>
          <a:prstGeom prst="rect">
            <a:avLst/>
          </a:prstGeom>
          <a:effectLst>
            <a:outerShdw blurRad="88900" dist="38100" dir="2700000" algn="tl" rotWithShape="0">
              <a:prstClr val="black">
                <a:alpha val="40000"/>
              </a:prstClr>
            </a:outerShdw>
          </a:effectLst>
        </p:spPr>
      </p:pic>
      <p:pic>
        <p:nvPicPr>
          <p:cNvPr id="15" name="Picture 14" descr="A cartoon of people climbing a rock&#10;&#10;AI-generated content may be incorrect.">
            <a:extLst>
              <a:ext uri="{FF2B5EF4-FFF2-40B4-BE49-F238E27FC236}">
                <a16:creationId xmlns:a16="http://schemas.microsoft.com/office/drawing/2014/main" id="{C07F6CAC-D72B-C7FC-C5DF-96A11EB573A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278261" y="3192349"/>
            <a:ext cx="2905064" cy="2784816"/>
          </a:xfrm>
          <a:prstGeom prst="rect">
            <a:avLst/>
          </a:prstGeom>
          <a:effectLst>
            <a:outerShdw blurRad="101600" dist="38100" dir="2700000" algn="tl" rotWithShape="0">
              <a:prstClr val="black">
                <a:alpha val="40000"/>
              </a:prstClr>
            </a:outerShdw>
          </a:effectLst>
        </p:spPr>
      </p:pic>
      <p:sp>
        <p:nvSpPr>
          <p:cNvPr id="17" name="TextBox 16">
            <a:extLst>
              <a:ext uri="{FF2B5EF4-FFF2-40B4-BE49-F238E27FC236}">
                <a16:creationId xmlns:a16="http://schemas.microsoft.com/office/drawing/2014/main" id="{AD961D82-80F4-668F-E6B8-185506D90FF3}"/>
              </a:ext>
            </a:extLst>
          </p:cNvPr>
          <p:cNvSpPr txBox="1"/>
          <p:nvPr/>
        </p:nvSpPr>
        <p:spPr>
          <a:xfrm>
            <a:off x="6528403" y="4702878"/>
            <a:ext cx="3534901" cy="369332"/>
          </a:xfrm>
          <a:prstGeom prst="rect">
            <a:avLst/>
          </a:prstGeom>
          <a:noFill/>
          <a:effectLst>
            <a:outerShdw blurRad="88900" dist="38100" dir="2700000" algn="tl" rotWithShape="0">
              <a:prstClr val="black">
                <a:alpha val="40000"/>
              </a:prstClr>
            </a:outerShdw>
          </a:effectLst>
        </p:spPr>
        <p:txBody>
          <a:bodyPr wrap="square">
            <a:spAutoFit/>
          </a:bodyPr>
          <a:lstStyle/>
          <a:p>
            <a:endParaRPr lang="en-NZ"/>
          </a:p>
        </p:txBody>
      </p:sp>
      <p:sp>
        <p:nvSpPr>
          <p:cNvPr id="18" name="Speech Bubble: Rectangle with Corners Rounded 17">
            <a:extLst>
              <a:ext uri="{FF2B5EF4-FFF2-40B4-BE49-F238E27FC236}">
                <a16:creationId xmlns:a16="http://schemas.microsoft.com/office/drawing/2014/main" id="{2114EAA9-8A7A-81B9-582B-36AA7850F595}"/>
              </a:ext>
            </a:extLst>
          </p:cNvPr>
          <p:cNvSpPr/>
          <p:nvPr/>
        </p:nvSpPr>
        <p:spPr>
          <a:xfrm>
            <a:off x="3050238" y="1770913"/>
            <a:ext cx="3031908" cy="2336089"/>
          </a:xfrm>
          <a:prstGeom prst="wedgeRoundRectCallout">
            <a:avLst>
              <a:gd name="adj1" fmla="val -36199"/>
              <a:gd name="adj2" fmla="val 72414"/>
              <a:gd name="adj3" fmla="val 16667"/>
            </a:avLst>
          </a:prstGeom>
          <a:solidFill>
            <a:schemeClr val="bg1"/>
          </a:solidFill>
          <a:ln>
            <a:solidFill>
              <a:srgbClr val="9C132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defTabSz="798513" eaLnBrk="0" hangingPunct="0">
              <a:spcAft>
                <a:spcPts val="1000"/>
              </a:spcAft>
              <a:buClr>
                <a:srgbClr val="D1213E"/>
              </a:buClr>
              <a:defRPr/>
            </a:pPr>
            <a:r>
              <a:rPr lang="en-US" sz="2000">
                <a:solidFill>
                  <a:schemeClr val="tx1"/>
                </a:solidFill>
                <a:latin typeface="Arial"/>
                <a:cs typeface="Arial"/>
              </a:rPr>
              <a:t>A young person might enjoy rock climbing as a way to connect with the natural environment, which fits within the ‘Outdoors’ domain. </a:t>
            </a:r>
            <a:endParaRPr lang="en-US" sz="2000" kern="0">
              <a:solidFill>
                <a:schemeClr val="tx1"/>
              </a:solidFill>
              <a:latin typeface="Arial"/>
              <a:cs typeface="Arial"/>
            </a:endParaRPr>
          </a:p>
        </p:txBody>
      </p:sp>
      <p:sp>
        <p:nvSpPr>
          <p:cNvPr id="20" name="Speech Bubble: Rectangle with Corners Rounded 19">
            <a:extLst>
              <a:ext uri="{FF2B5EF4-FFF2-40B4-BE49-F238E27FC236}">
                <a16:creationId xmlns:a16="http://schemas.microsoft.com/office/drawing/2014/main" id="{8B5EEA35-8423-2D3A-CC50-D24461842AE8}"/>
              </a:ext>
            </a:extLst>
          </p:cNvPr>
          <p:cNvSpPr/>
          <p:nvPr/>
        </p:nvSpPr>
        <p:spPr>
          <a:xfrm>
            <a:off x="8335078" y="1776590"/>
            <a:ext cx="3087324" cy="1798246"/>
          </a:xfrm>
          <a:prstGeom prst="wedgeRoundRectCallout">
            <a:avLst>
              <a:gd name="adj1" fmla="val -36199"/>
              <a:gd name="adj2" fmla="val 72414"/>
              <a:gd name="adj3" fmla="val 16667"/>
            </a:avLst>
          </a:prstGeom>
          <a:solidFill>
            <a:schemeClr val="bg1"/>
          </a:solidFill>
          <a:ln>
            <a:solidFill>
              <a:srgbClr val="9C132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Arial"/>
                <a:cs typeface="Arial"/>
              </a:rPr>
              <a:t>Another might prefer indoor rock climbing for fitness, aligning with the ‘Exercise and fitness’ domain. </a:t>
            </a:r>
            <a:endParaRPr lang="en-NZ" sz="2000">
              <a:solidFill>
                <a:schemeClr val="tx1"/>
              </a:solidFill>
              <a:latin typeface="Arial"/>
              <a:cs typeface="Arial"/>
            </a:endParaRPr>
          </a:p>
        </p:txBody>
      </p:sp>
    </p:spTree>
    <p:extLst>
      <p:ext uri="{BB962C8B-B14F-4D97-AF65-F5344CB8AC3E}">
        <p14:creationId xmlns:p14="http://schemas.microsoft.com/office/powerpoint/2010/main" val="169286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DAC35-64BA-85E3-ADF4-B8E20BEDAAFC}"/>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EEA12470-BC22-C51F-B20E-0929B0541C65}"/>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CA61386C-785B-002F-12EC-3DCF16054396}"/>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01804678-231A-114D-1F1F-AC7E31FF1320}"/>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EEADB06-7237-D3E9-1A98-1B224BF75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8" name="TextBox 7">
            <a:extLst>
              <a:ext uri="{FF2B5EF4-FFF2-40B4-BE49-F238E27FC236}">
                <a16:creationId xmlns:a16="http://schemas.microsoft.com/office/drawing/2014/main" id="{44E1014E-ED3E-16A9-A596-6278514419AE}"/>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3" name="Title 1">
            <a:extLst>
              <a:ext uri="{FF2B5EF4-FFF2-40B4-BE49-F238E27FC236}">
                <a16:creationId xmlns:a16="http://schemas.microsoft.com/office/drawing/2014/main" id="{B905DC8D-8FF1-A5EE-C2E8-B32C0B4079F3}"/>
              </a:ext>
            </a:extLst>
          </p:cNvPr>
          <p:cNvSpPr txBox="1">
            <a:spLocks/>
          </p:cNvSpPr>
          <p:nvPr/>
        </p:nvSpPr>
        <p:spPr>
          <a:xfrm>
            <a:off x="396200" y="728048"/>
            <a:ext cx="10117754"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9C132A"/>
                </a:solidFill>
                <a:latin typeface="Arial" panose="020B0604020202020204" pitchFamily="34" charset="0"/>
                <a:ea typeface="Barlow Black" charset="0"/>
                <a:cs typeface="Arial" panose="020B0604020202020204" pitchFamily="34" charset="0"/>
              </a:rPr>
              <a:t>Domains are diverse</a:t>
            </a:r>
          </a:p>
        </p:txBody>
      </p:sp>
      <p:pic>
        <p:nvPicPr>
          <p:cNvPr id="5" name="Picture 4" descr="A group of people running&#10;&#10;AI-generated content may be incorrect.">
            <a:extLst>
              <a:ext uri="{FF2B5EF4-FFF2-40B4-BE49-F238E27FC236}">
                <a16:creationId xmlns:a16="http://schemas.microsoft.com/office/drawing/2014/main" id="{13D83071-CA2A-8BDC-936B-E3E8868350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4585" y="3866632"/>
            <a:ext cx="2289369" cy="2289369"/>
          </a:xfrm>
          <a:prstGeom prst="rect">
            <a:avLst/>
          </a:prstGeom>
        </p:spPr>
      </p:pic>
      <p:pic>
        <p:nvPicPr>
          <p:cNvPr id="12" name="Picture 11" descr="A group of people in a circle&#10;&#10;AI-generated content may be incorrect.">
            <a:extLst>
              <a:ext uri="{FF2B5EF4-FFF2-40B4-BE49-F238E27FC236}">
                <a16:creationId xmlns:a16="http://schemas.microsoft.com/office/drawing/2014/main" id="{074E47D6-5695-0A0E-B207-BA57198CD2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0506" y="3866632"/>
            <a:ext cx="2266949" cy="2266949"/>
          </a:xfrm>
          <a:prstGeom prst="rect">
            <a:avLst/>
          </a:prstGeom>
          <a:effectLst>
            <a:outerShdw blurRad="1016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5AC03F3-2FEC-EF2A-A8A5-5C7E0FC6C6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90506" y="1453525"/>
            <a:ext cx="2266950" cy="2266950"/>
          </a:xfrm>
          <a:prstGeom prst="rect">
            <a:avLst/>
          </a:prstGeom>
          <a:effectLst>
            <a:outerShdw blurRad="1016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1B030736-453B-6B5A-A5B0-0926D880EC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4585" y="1453525"/>
            <a:ext cx="2266950" cy="2266950"/>
          </a:xfrm>
          <a:prstGeom prst="rect">
            <a:avLst/>
          </a:prstGeom>
          <a:effectLst>
            <a:outerShdw blurRad="1016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57CEAE29-AD55-057B-57C0-71F621CEE82E}"/>
              </a:ext>
            </a:extLst>
          </p:cNvPr>
          <p:cNvSpPr/>
          <p:nvPr/>
        </p:nvSpPr>
        <p:spPr>
          <a:xfrm>
            <a:off x="503999" y="1442030"/>
            <a:ext cx="4854810" cy="4555093"/>
          </a:xfrm>
          <a:prstGeom prst="rect">
            <a:avLst/>
          </a:prstGeom>
        </p:spPr>
        <p:txBody>
          <a:bodyPr wrap="square" lIns="91440" tIns="45720" rIns="91440" bIns="45720" anchor="t">
            <a:spAutoFit/>
          </a:bodyPr>
          <a:lstStyle/>
          <a:p>
            <a:pPr defTabSz="798513" eaLnBrk="0" hangingPunct="0">
              <a:spcAft>
                <a:spcPts val="1000"/>
              </a:spcAft>
              <a:buClr>
                <a:srgbClr val="D1213E"/>
              </a:buClr>
              <a:defRPr/>
            </a:pPr>
            <a:endParaRPr lang="en-US" sz="2400" kern="0">
              <a:latin typeface="Arial"/>
              <a:cs typeface="Arial"/>
            </a:endParaRPr>
          </a:p>
          <a:p>
            <a:pPr defTabSz="798513" eaLnBrk="0" hangingPunct="0">
              <a:spcAft>
                <a:spcPts val="1000"/>
              </a:spcAft>
              <a:buClr>
                <a:srgbClr val="D1213E"/>
              </a:buClr>
              <a:defRPr/>
            </a:pPr>
            <a:r>
              <a:rPr lang="en-US" sz="2400" kern="0">
                <a:latin typeface="Arial"/>
                <a:cs typeface="Arial"/>
              </a:rPr>
              <a:t>The domains are built to be inclusive of different:</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physical activities</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age groups</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genders</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ethnicities</a:t>
            </a:r>
          </a:p>
          <a:p>
            <a:pPr marL="342900" indent="-342900" defTabSz="798513" eaLnBrk="0" hangingPunct="0">
              <a:spcAft>
                <a:spcPts val="1000"/>
              </a:spcAft>
              <a:buClr>
                <a:srgbClr val="D1213E"/>
              </a:buClr>
              <a:buFont typeface="Arial" panose="020B0604020202020204" pitchFamily="34" charset="0"/>
              <a:buChar char="•"/>
              <a:defRPr/>
            </a:pPr>
            <a:r>
              <a:rPr lang="en-US" sz="2400" kern="0">
                <a:latin typeface="Arial"/>
                <a:cs typeface="Arial"/>
              </a:rPr>
              <a:t>abilities – including both physical and non-visible disabilities.</a:t>
            </a:r>
          </a:p>
        </p:txBody>
      </p:sp>
    </p:spTree>
    <p:extLst>
      <p:ext uri="{BB962C8B-B14F-4D97-AF65-F5344CB8AC3E}">
        <p14:creationId xmlns:p14="http://schemas.microsoft.com/office/powerpoint/2010/main" val="56528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FB0D-9036-8526-A10E-4DE32D118D6D}"/>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058A76F3-0428-F68E-F7DF-1767F0691E07}"/>
              </a:ext>
            </a:extLst>
          </p:cNvPr>
          <p:cNvSpPr/>
          <p:nvPr/>
        </p:nvSpPr>
        <p:spPr>
          <a:xfrm>
            <a:off x="11408992" y="313770"/>
            <a:ext cx="592745" cy="72296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056A2889-1B04-C7CC-4FCB-1BA315C0FAE3}"/>
              </a:ext>
            </a:extLst>
          </p:cNvPr>
          <p:cNvSpPr txBox="1">
            <a:spLocks/>
          </p:cNvSpPr>
          <p:nvPr/>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Arial" panose="020B0604020202020204" pitchFamily="34" charset="0"/>
                <a:cs typeface="Arial" panose="020B0604020202020204" pitchFamily="34" charset="0"/>
              </a:rPr>
              <a:t>© Sport New Zealand</a:t>
            </a:r>
          </a:p>
        </p:txBody>
      </p:sp>
      <p:cxnSp>
        <p:nvCxnSpPr>
          <p:cNvPr id="14" name="Straight Connector 13">
            <a:extLst>
              <a:ext uri="{FF2B5EF4-FFF2-40B4-BE49-F238E27FC236}">
                <a16:creationId xmlns:a16="http://schemas.microsoft.com/office/drawing/2014/main" id="{31AAA7FD-17FF-2D69-FB8D-2FD7286C8B4A}"/>
              </a:ext>
            </a:extLst>
          </p:cNvPr>
          <p:cNvCxnSpPr>
            <a:cxnSpLocks/>
          </p:cNvCxnSpPr>
          <p:nvPr/>
        </p:nvCxnSpPr>
        <p:spPr>
          <a:xfrm>
            <a:off x="550863" y="6264000"/>
            <a:ext cx="11054983"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11579DA-797A-5CB0-070A-78B66871EA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7841" y="279147"/>
            <a:ext cx="733287" cy="897803"/>
          </a:xfrm>
          <a:prstGeom prst="rect">
            <a:avLst/>
          </a:prstGeom>
        </p:spPr>
      </p:pic>
      <p:sp>
        <p:nvSpPr>
          <p:cNvPr id="7" name="TextBox 6">
            <a:extLst>
              <a:ext uri="{FF2B5EF4-FFF2-40B4-BE49-F238E27FC236}">
                <a16:creationId xmlns:a16="http://schemas.microsoft.com/office/drawing/2014/main" id="{A2A2EE68-3B61-1080-1F30-BC778B1AFE66}"/>
              </a:ext>
            </a:extLst>
          </p:cNvPr>
          <p:cNvSpPr txBox="1"/>
          <p:nvPr/>
        </p:nvSpPr>
        <p:spPr>
          <a:xfrm>
            <a:off x="504000" y="359713"/>
            <a:ext cx="2257488" cy="234286"/>
          </a:xfrm>
          <a:prstGeom prst="rect">
            <a:avLst/>
          </a:prstGeom>
          <a:noFill/>
        </p:spPr>
        <p:txBody>
          <a:bodyPr wrap="square" lIns="36000" tIns="36000" rIns="36000" bIns="36000" rtlCol="0" anchor="t">
            <a:spAutoFit/>
          </a:bodyPr>
          <a:lstStyle/>
          <a:p>
            <a:r>
              <a:rPr lang="en-US" sz="1050">
                <a:solidFill>
                  <a:srgbClr val="D1213E"/>
                </a:solidFill>
                <a:latin typeface="Arial"/>
                <a:ea typeface="Barlow Medium" charset="0"/>
                <a:cs typeface="Arial"/>
              </a:rPr>
              <a:t>Active recreation for rangatahi</a:t>
            </a:r>
            <a:endParaRPr lang="en-US" sz="1050" i="0">
              <a:solidFill>
                <a:srgbClr val="D1213E"/>
              </a:solidFill>
              <a:latin typeface="Arial" panose="020B0604020202020204" pitchFamily="34" charset="0"/>
              <a:ea typeface="Barlow Medium" charset="0"/>
              <a:cs typeface="Arial" panose="020B0604020202020204" pitchFamily="34" charset="0"/>
            </a:endParaRPr>
          </a:p>
        </p:txBody>
      </p:sp>
      <p:sp>
        <p:nvSpPr>
          <p:cNvPr id="6" name="TextBox 5">
            <a:extLst>
              <a:ext uri="{FF2B5EF4-FFF2-40B4-BE49-F238E27FC236}">
                <a16:creationId xmlns:a16="http://schemas.microsoft.com/office/drawing/2014/main" id="{AC43E39C-B909-6417-D19F-DA1EA16EB0F0}"/>
              </a:ext>
            </a:extLst>
          </p:cNvPr>
          <p:cNvSpPr txBox="1"/>
          <p:nvPr/>
        </p:nvSpPr>
        <p:spPr>
          <a:xfrm>
            <a:off x="694793" y="5326594"/>
            <a:ext cx="10493048" cy="707886"/>
          </a:xfrm>
          <a:prstGeom prst="rect">
            <a:avLst/>
          </a:prstGeom>
          <a:noFill/>
        </p:spPr>
        <p:txBody>
          <a:bodyPr wrap="square" lIns="91440" tIns="45720" rIns="91440" bIns="45720" anchor="t">
            <a:spAutoFit/>
          </a:bodyPr>
          <a:lstStyle/>
          <a:p>
            <a:pPr marL="0" indent="0">
              <a:buFont typeface="Arial" panose="020B0604020202020204" pitchFamily="34" charset="0"/>
              <a:buNone/>
            </a:pPr>
            <a:r>
              <a:rPr lang="en-US" sz="2000" b="0" i="0" kern="1200">
                <a:effectLst/>
                <a:latin typeface="Arial"/>
                <a:cs typeface="Arial"/>
              </a:rPr>
              <a:t>Physical activities that enhance aspects of fitness such as strength, endurance, flexibility and balance through repeated body movements.  </a:t>
            </a:r>
            <a:endParaRPr lang="en-NZ" sz="2000">
              <a:latin typeface="Arial"/>
              <a:cs typeface="Arial"/>
            </a:endParaRPr>
          </a:p>
        </p:txBody>
      </p:sp>
      <p:pic>
        <p:nvPicPr>
          <p:cNvPr id="3" name="Picture 2">
            <a:extLst>
              <a:ext uri="{FF2B5EF4-FFF2-40B4-BE49-F238E27FC236}">
                <a16:creationId xmlns:a16="http://schemas.microsoft.com/office/drawing/2014/main" id="{09CA5417-1404-2C07-A856-C06176F453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1479" y="872433"/>
            <a:ext cx="8458200" cy="4314071"/>
          </a:xfrm>
          <a:prstGeom prst="rect">
            <a:avLst/>
          </a:prstGeom>
        </p:spPr>
      </p:pic>
    </p:spTree>
    <p:extLst>
      <p:ext uri="{BB962C8B-B14F-4D97-AF65-F5344CB8AC3E}">
        <p14:creationId xmlns:p14="http://schemas.microsoft.com/office/powerpoint/2010/main" val="177072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Mail" ma:contentTypeID="0x0101001AE7C03190B9CC45A2758A766426F3D2000A89D9672485494BBB85E562C330B856" ma:contentTypeVersion="64" ma:contentTypeDescription="Create a new document." ma:contentTypeScope="" ma:versionID="eda25263b4c227fdfe784443377a2ba7">
  <xsd:schema xmlns:xsd="http://www.w3.org/2001/XMLSchema" xmlns:xs="http://www.w3.org/2001/XMLSchema" xmlns:p="http://schemas.microsoft.com/office/2006/metadata/properties" xmlns:ns2="903c0cc6-b165-4e6c-b7f3-b1d05ba0ddc1" xmlns:ns3="542624b3-cffc-481c-adb1-2d25bc83b1e4" xmlns:ns4="4f9c820c-e7e2-444d-97ee-45f2b3485c1d" xmlns:ns5="acb26242-dc21-4420-965a-f5c1d8109808" xmlns:ns6="c91a514c-9034-4fa3-897a-8352025b26ed" xmlns:ns7="98f2f7be-73e7-415b-92fa-448d47a74512" xmlns:ns8="15ffb055-6eb4-45a1-bc20-bf2ac0d420da" xmlns:ns9="725c79e5-42ce-4aa0-ac78-b6418001f0d2" targetNamespace="http://schemas.microsoft.com/office/2006/metadata/properties" ma:root="true" ma:fieldsID="a2dd75b1bf75ef71662d22b0a8ac4064" ns2:_="" ns3:_="" ns4:_="" ns5:_="" ns6:_="" ns7:_="" ns8:_="" ns9:_="">
    <xsd:import namespace="903c0cc6-b165-4e6c-b7f3-b1d05ba0ddc1"/>
    <xsd:import namespace="542624b3-cffc-481c-adb1-2d25bc83b1e4"/>
    <xsd:import namespace="4f9c820c-e7e2-444d-97ee-45f2b3485c1d"/>
    <xsd:import namespace="acb26242-dc21-4420-965a-f5c1d8109808"/>
    <xsd:import namespace="c91a514c-9034-4fa3-897a-8352025b26ed"/>
    <xsd:import namespace="98f2f7be-73e7-415b-92fa-448d47a74512"/>
    <xsd:import namespace="15ffb055-6eb4-45a1-bc20-bf2ac0d420da"/>
    <xsd:import namespace="725c79e5-42ce-4aa0-ac78-b6418001f0d2"/>
    <xsd:element name="properties">
      <xsd:complexType>
        <xsd:sequence>
          <xsd:element name="documentManagement">
            <xsd:complexType>
              <xsd:all>
                <xsd:element ref="ns2:g8fd85cd35464210baa823c6298a2c0b" minOccurs="0"/>
                <xsd:element ref="ns3:TaxCatchAll" minOccurs="0"/>
                <xsd:element ref="ns2:e3343728b5c74b3d8fb6c70eb949629a" minOccurs="0"/>
                <xsd:element ref="ns2:fbbc46e6080f4043b8eb3439e6385fb0" minOccurs="0"/>
                <xsd:element ref="ns4:DocumentType" minOccurs="0"/>
                <xsd:element ref="ns5:FinancialYear" minOccurs="0"/>
                <xsd:element ref="ns6:Year" minOccurs="0"/>
                <xsd:element ref="ns7:KeyWords" minOccurs="0"/>
                <xsd:element ref="ns4:Narrative" minOccurs="0"/>
                <xsd:element ref="ns4:To" minOccurs="0"/>
                <xsd:element ref="ns6:ILFrom" minOccurs="0"/>
                <xsd:element ref="ns8:Received" minOccurs="0"/>
                <xsd:element ref="ns4:Sent" minOccurs="0"/>
                <xsd:element ref="ns5:zMigrationID" minOccurs="0"/>
                <xsd:element ref="ns5:zLegacy" minOccurs="0"/>
                <xsd:element ref="ns5:zLegacyJSON" minOccurs="0"/>
                <xsd:element ref="ns3:Case" minOccurs="0"/>
                <xsd:element ref="ns4:OriginalSubject" minOccurs="0"/>
                <xsd:element ref="ns8:SecurityClassification" minOccurs="0"/>
                <xsd:element ref="ns9:AggregationNarrative" minOccurs="0"/>
                <xsd:element ref="ns4:RelatedPeople" minOccurs="0"/>
                <xsd:element ref="ns4:Activity" minOccurs="0"/>
                <xsd:element ref="ns4:Function" minOccurs="0"/>
                <xsd:element ref="ns4:Project" minOccurs="0"/>
                <xsd:element ref="ns4:PRAType" minOccurs="0"/>
                <xsd:element ref="ns4:PRADate1" minOccurs="0"/>
                <xsd:element ref="ns4:PRADate2" minOccurs="0"/>
                <xsd:element ref="ns4:PRADate3" minOccurs="0"/>
                <xsd:element ref="ns4:PRADateDisposal" minOccurs="0"/>
                <xsd:element ref="ns4:PRADateTrigger" minOccurs="0"/>
                <xsd:element ref="ns4:PRAText1" minOccurs="0"/>
                <xsd:element ref="ns4:PRAText2" minOccurs="0"/>
                <xsd:element ref="ns4:PRAText3" minOccurs="0"/>
                <xsd:element ref="ns4:PRAText4" minOccurs="0"/>
                <xsd:element ref="ns4:PRAText5" minOccurs="0"/>
                <xsd:element ref="ns4:AggregationStatus" minOccurs="0"/>
                <xsd:element ref="ns4:BusinessValue" minOccurs="0"/>
                <xsd:element ref="ns4:FunctionGroup" minOccurs="0"/>
                <xsd:element ref="ns8:MailPreviewData" minOccurs="0"/>
                <xsd:element ref="ns4:Subactivity" minOccurs="0"/>
                <xsd:element ref="ns6:Channel" minOccurs="0"/>
                <xsd:element ref="ns6:Team" minOccurs="0"/>
                <xsd:element ref="ns5:RecordID" minOccurs="0"/>
                <xsd:element ref="ns6:Level2" minOccurs="0"/>
                <xsd:element ref="ns6:Level3" minOccurs="0"/>
                <xsd:element ref="ns5:PartnerType" minOccurs="0"/>
                <xsd:element ref="ns2:CategoryValue" minOccurs="0"/>
                <xsd:element ref="ns2:ReadOnlyStatus" minOccurs="0"/>
                <xsd:element ref="ns2:TargetAudience" minOccurs="0"/>
                <xsd:element ref="ns2:CategoryName" minOccurs="0"/>
                <xsd:element ref="ns2:Subactivityy" minOccurs="0"/>
                <xsd:element ref="ns2:EmailAttachment"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3c0cc6-b165-4e6c-b7f3-b1d05ba0ddc1" elementFormDefault="qualified">
    <xsd:import namespace="http://schemas.microsoft.com/office/2006/documentManagement/types"/>
    <xsd:import namespace="http://schemas.microsoft.com/office/infopath/2007/PartnerControls"/>
    <xsd:element name="g8fd85cd35464210baa823c6298a2c0b" ma:index="8" nillable="true" ma:taxonomy="true" ma:internalName="g8fd85cd35464210baa823c6298a2c0b" ma:taxonomyFieldName="Region" ma:displayName="Region" ma:readOnly="false" ma:default="" ma:fieldId="{08fd85cd-3546-4210-baa8-23c6298a2c0b}" ma:taxonomyMulti="true" ma:sspId="d68587a7-d467-4081-ac26-85ae31d62058" ma:termSetId="3c7aa39d-bcb1-4395-95e9-bdfc8bdf89a6" ma:anchorId="00000000-0000-0000-0000-000000000000" ma:open="false" ma:isKeyword="false">
      <xsd:complexType>
        <xsd:sequence>
          <xsd:element ref="pc:Terms" minOccurs="0" maxOccurs="1"/>
        </xsd:sequence>
      </xsd:complexType>
    </xsd:element>
    <xsd:element name="e3343728b5c74b3d8fb6c70eb949629a" ma:index="10" nillable="true" ma:taxonomy="true" ma:internalName="e3343728b5c74b3d8fb6c70eb949629a" ma:taxonomyFieldName="Sport" ma:displayName="Sporting Organisation" ma:indexed="true" ma:readOnly="false" ma:default="" ma:fieldId="{e3343728-b5c7-4b3d-8fb6-c70eb949629a}" ma:sspId="d68587a7-d467-4081-ac26-85ae31d62058" ma:termSetId="a96e8213-cbf3-4924-bad7-8386f835b475" ma:anchorId="00000000-0000-0000-0000-000000000000" ma:open="false" ma:isKeyword="false">
      <xsd:complexType>
        <xsd:sequence>
          <xsd:element ref="pc:Terms" minOccurs="0" maxOccurs="1"/>
        </xsd:sequence>
      </xsd:complexType>
    </xsd:element>
    <xsd:element name="fbbc46e6080f4043b8eb3439e6385fb0" ma:index="11" nillable="true" ma:taxonomy="true" ma:internalName="fbbc46e6080f4043b8eb3439e6385fb0" ma:taxonomyFieldName="Entity" ma:displayName="Related Entity" ma:readOnly="false" ma:default="" ma:fieldId="{fbbc46e6-080f-4043-b8eb-3439e6385fb0}" ma:sspId="d68587a7-d467-4081-ac26-85ae31d62058" ma:termSetId="9b085499-f376-44aa-942c-39fff5b57f3a" ma:anchorId="00000000-0000-0000-0000-000000000000" ma:open="false" ma:isKeyword="false">
      <xsd:complexType>
        <xsd:sequence>
          <xsd:element ref="pc:Terms" minOccurs="0" maxOccurs="1"/>
        </xsd:sequence>
      </xsd:complexType>
    </xsd:element>
    <xsd:element name="CategoryValue" ma:index="58" nillable="true" ma:displayName="Sub Category" ma:format="Dropdown" ma:internalName="CategoryValue" ma:readOnly="false">
      <xsd:simpleType>
        <xsd:restriction base="dms:Choice">
          <xsd:enumeration value="Active NZ"/>
          <xsd:enumeration value="Balance is Better"/>
          <xsd:enumeration value="BoardTalk"/>
          <xsd:enumeration value="Connections Conference"/>
          <xsd:enumeration value="Disability"/>
          <xsd:enumeration value="Governance"/>
          <xsd:enumeration value="Integrity Services"/>
          <xsd:enumeration value="Intelligence"/>
          <xsd:enumeration value="Investment 2020"/>
          <xsd:enumeration value="Leadership"/>
          <xsd:enumeration value="Major Events"/>
          <xsd:enumeration value="NZ Coach"/>
          <xsd:enumeration value="NZ Sport and Recreation Awards"/>
          <xsd:enumeration value="Partner Update"/>
          <xsd:enumeration value="Power of Five"/>
          <xsd:enumeration value="Speeches"/>
          <xsd:enumeration value="Sport Development"/>
          <xsd:enumeration value="Sporting Events Calendar"/>
          <xsd:enumeration value="Woman and Girls"/>
          <xsd:enumeration value="Young People"/>
        </xsd:restriction>
      </xsd:simpleType>
    </xsd:element>
    <xsd:element name="ReadOnlyStatus" ma:index="59" nillable="true" ma:displayName="Read Only Status" ma:default="Open" ma:hidden="true" ma:internalName="ReadOnlyStatus" ma:readOnly="false">
      <xsd:simpleType>
        <xsd:restriction base="dms:Choice">
          <xsd:enumeration value="Open"/>
          <xsd:enumeration value="Document"/>
          <xsd:enumeration value="Document and Metadata"/>
        </xsd:restriction>
      </xsd:simpleType>
    </xsd:element>
    <xsd:element name="TargetAudience" ma:index="60" nillable="true" ma:displayName="Target Audience" ma:default="Internal" ma:format="RadioButtons" ma:hidden="true" ma:internalName="TargetAudience" ma:readOnly="false">
      <xsd:simpleType>
        <xsd:restriction base="dms:Choice">
          <xsd:enumeration value="Internal"/>
          <xsd:enumeration value="External"/>
        </xsd:restriction>
      </xsd:simpleType>
    </xsd:element>
    <xsd:element name="CategoryName" ma:index="61" nillable="true" ma:displayName="Category" ma:format="Dropdown" ma:hidden="true" ma:internalName="CategoryName" ma:readOnly="false">
      <xsd:simpleType>
        <xsd:union memberTypes="dms:Text">
          <xsd:simpleType>
            <xsd:restriction base="dms:Choice">
              <xsd:enumeration value="Strategy and Planning"/>
              <xsd:enumeration value="Community Sport"/>
              <xsd:enumeration value="Ministerial Services"/>
              <xsd:enumeration value="Partnerships"/>
              <xsd:enumeration value="Business Capability"/>
              <xsd:enumeration value="Newsletters"/>
              <xsd:enumeration value="Key Projects"/>
              <xsd:enumeration value="Recovery Projects"/>
              <xsd:enumeration value="Conferences and Awards"/>
              <xsd:enumeration value="Events"/>
              <xsd:enumeration value="zArchived"/>
            </xsd:restriction>
          </xsd:simpleType>
        </xsd:union>
      </xsd:simpleType>
    </xsd:element>
    <xsd:element name="Subactivityy" ma:index="62" nillable="true" ma:displayName="Subactivity" ma:format="Dropdown" ma:hidden="true" ma:internalName="Subactivityy" ma:readOnly="false">
      <xsd:simpleType>
        <xsd:union memberTypes="dms:Text">
          <xsd:simpleType>
            <xsd:restriction base="dms:Choice">
              <xsd:enumeration value="Communications - Sport NZ"/>
            </xsd:restriction>
          </xsd:simpleType>
        </xsd:union>
      </xsd:simpleType>
    </xsd:element>
    <xsd:element name="EmailAttachment" ma:index="63" nillable="true" ma:displayName="Email Attachment" ma:default="0" ma:internalName="EmailAttachment">
      <xsd:simpleType>
        <xsd:restriction base="dms:Boolean"/>
      </xsd:simpleType>
    </xsd:element>
    <xsd:element name="lcf76f155ced4ddcb4097134ff3c332f" ma:index="64"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2624b3-cffc-481c-adb1-2d25bc83b1e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2cbc37b6-cbbc-4385-a1dc-b324c49cc8a4}" ma:internalName="TaxCatchAll" ma:showField="CatchAllData" ma:web="542624b3-cffc-481c-adb1-2d25bc83b1e4">
      <xsd:complexType>
        <xsd:complexContent>
          <xsd:extension base="dms:MultiChoiceLookup">
            <xsd:sequence>
              <xsd:element name="Value" type="dms:Lookup" maxOccurs="unbounded" minOccurs="0" nillable="true"/>
            </xsd:sequence>
          </xsd:extension>
        </xsd:complexContent>
      </xsd:complexType>
    </xsd:element>
    <xsd:element name="Case" ma:index="26" nillable="true" ma:displayName="Case" ma:hidden="true" ma:internalName="Cas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2" nillable="true" ma:displayName="Document Type" ma:format="Dropdown" ma:indexed="true" ma:internalName="DocumentType" ma:readOnly="false">
      <xsd:simpleType>
        <xsd:restriction base="dms:Choice">
          <xsd:enumeration value="Application, certificate, consent related"/>
          <xsd:enumeration value="Contract, Variation, Agreement"/>
          <xsd:enumeration value="Correspondence"/>
          <xsd:enumeration value="Data"/>
          <xsd:enumeration value="Email"/>
          <xsd:enumeration value="Employment related"/>
          <xsd:enumeration value="Filenote"/>
          <xsd:enumeration value="Financial related"/>
          <xsd:enumeration value="Image or Multi-media"/>
          <xsd:enumeration value="Knowledge, reference"/>
          <xsd:enumeration value="Meeting related"/>
          <xsd:enumeration value="Plan, programme, monitoring"/>
          <xsd:enumeration value="Policy, guideline, procedure"/>
          <xsd:enumeration value="Presentation"/>
          <xsd:enumeration value="Publication"/>
          <xsd:enumeration value="Report, or planning related"/>
          <xsd:enumeration value="Template, Checklist or Form"/>
        </xsd:restriction>
      </xsd:simpleType>
    </xsd:element>
    <xsd:element name="Narrative" ma:index="16" nillable="true" ma:displayName="Narrative" ma:description="Enter a description of what this document is about." ma:internalName="Narrative" ma:readOnly="false">
      <xsd:simpleType>
        <xsd:restriction base="dms:Note">
          <xsd:maxLength value="255"/>
        </xsd:restriction>
      </xsd:simpleType>
    </xsd:element>
    <xsd:element name="To" ma:index="19" nillable="true" ma:displayName="To" ma:internalName="To" ma:readOnly="false">
      <xsd:simpleType>
        <xsd:restriction base="dms:Text">
          <xsd:maxLength value="255"/>
        </xsd:restriction>
      </xsd:simpleType>
    </xsd:element>
    <xsd:element name="Sent" ma:index="22" nillable="true" ma:displayName="Sent" ma:format="DateTime" ma:internalName="Sent" ma:readOnly="false">
      <xsd:simpleType>
        <xsd:restriction base="dms:DateTime"/>
      </xsd:simpleType>
    </xsd:element>
    <xsd:element name="OriginalSubject" ma:index="27" nillable="true" ma:displayName="Original Subject" ma:hidden="true" ma:internalName="OriginalSubject" ma:readOnly="false">
      <xsd:simpleType>
        <xsd:restriction base="dms:Text">
          <xsd:maxLength value="255"/>
        </xsd:restriction>
      </xsd:simpleType>
    </xsd:element>
    <xsd:element name="RelatedPeople" ma:index="30"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ity" ma:index="31" nillable="true" ma:displayName="Activity" ma:default="Marketing" ma:hidden="true" ma:indexed="true" ma:internalName="Activity" ma:readOnly="false">
      <xsd:simpleType>
        <xsd:restriction base="dms:Text">
          <xsd:maxLength value="255"/>
        </xsd:restriction>
      </xsd:simpleType>
    </xsd:element>
    <xsd:element name="Function" ma:index="32" nillable="true" ma:displayName="Function" ma:default="Marketing and Communications" ma:hidden="true" ma:indexed="true" ma:internalName="Function" ma:readOnly="false">
      <xsd:simpleType>
        <xsd:restriction base="dms:Text">
          <xsd:maxLength value="255"/>
        </xsd:restriction>
      </xsd:simpleType>
    </xsd:element>
    <xsd:element name="Project" ma:index="33" nillable="true" ma:displayName="Project" ma:default="NA" ma:hidden="true" ma:internalName="Project" ma:readOnly="false">
      <xsd:simpleType>
        <xsd:restriction base="dms:Text">
          <xsd:maxLength value="255"/>
        </xsd:restriction>
      </xsd:simpleType>
    </xsd:element>
    <xsd:element name="PRAType" ma:index="34" nillable="true" ma:displayName="PRA Type" ma:default="Doc" ma:hidden="true" ma:indexed="true" ma:internalName="PRAType" ma:readOnly="false">
      <xsd:simpleType>
        <xsd:restriction base="dms:Text">
          <xsd:maxLength value="255"/>
        </xsd:restriction>
      </xsd:simpleType>
    </xsd:element>
    <xsd:element name="PRADate1" ma:index="35" nillable="true" ma:displayName="PRA Date 1" ma:format="DateOnly" ma:hidden="true" ma:internalName="PRADate1" ma:readOnly="false">
      <xsd:simpleType>
        <xsd:restriction base="dms:DateTime"/>
      </xsd:simpleType>
    </xsd:element>
    <xsd:element name="PRADate2" ma:index="36" nillable="true" ma:displayName="PRA Date 2" ma:format="DateOnly" ma:hidden="true" ma:internalName="PRADate2" ma:readOnly="false">
      <xsd:simpleType>
        <xsd:restriction base="dms:DateTime"/>
      </xsd:simpleType>
    </xsd:element>
    <xsd:element name="PRADate3" ma:index="37" nillable="true" ma:displayName="PRA Date 3" ma:format="DateOnly" ma:hidden="true" ma:internalName="PRADate3" ma:readOnly="false">
      <xsd:simpleType>
        <xsd:restriction base="dms:DateTime"/>
      </xsd:simpleType>
    </xsd:element>
    <xsd:element name="PRADateDisposal" ma:index="38" nillable="true" ma:displayName="PRA Date Disposal" ma:format="DateOnly" ma:hidden="true" ma:internalName="PRADateDisposal" ma:readOnly="false">
      <xsd:simpleType>
        <xsd:restriction base="dms:DateTime"/>
      </xsd:simpleType>
    </xsd:element>
    <xsd:element name="PRADateTrigger" ma:index="39" nillable="true" ma:displayName="PRA Date Trigger" ma:format="DateOnly" ma:hidden="true" ma:internalName="PRADateTrigger" ma:readOnly="false">
      <xsd:simpleType>
        <xsd:restriction base="dms:DateTime"/>
      </xsd:simpleType>
    </xsd:element>
    <xsd:element name="PRAText1" ma:index="40" nillable="true" ma:displayName="PRA Text 1" ma:hidden="true" ma:internalName="PRAText1" ma:readOnly="false">
      <xsd:simpleType>
        <xsd:restriction base="dms:Text">
          <xsd:maxLength value="255"/>
        </xsd:restriction>
      </xsd:simpleType>
    </xsd:element>
    <xsd:element name="PRAText2" ma:index="41" nillable="true" ma:displayName="PRA Text 2" ma:hidden="true" ma:internalName="PRAText2" ma:readOnly="false">
      <xsd:simpleType>
        <xsd:restriction base="dms:Text">
          <xsd:maxLength value="255"/>
        </xsd:restriction>
      </xsd:simpleType>
    </xsd:element>
    <xsd:element name="PRAText3" ma:index="42" nillable="true" ma:displayName="PRA Text 3" ma:hidden="true" ma:internalName="PRAText3" ma:readOnly="false">
      <xsd:simpleType>
        <xsd:restriction base="dms:Text">
          <xsd:maxLength value="255"/>
        </xsd:restriction>
      </xsd:simpleType>
    </xsd:element>
    <xsd:element name="PRAText4" ma:index="43" nillable="true" ma:displayName="PRA Text 4" ma:hidden="true" ma:internalName="PRAText4" ma:readOnly="false">
      <xsd:simpleType>
        <xsd:restriction base="dms:Text">
          <xsd:maxLength value="255"/>
        </xsd:restriction>
      </xsd:simpleType>
    </xsd:element>
    <xsd:element name="PRAText5" ma:index="44" nillable="true" ma:displayName="PRA Text 5" ma:hidden="true" ma:internalName="PRAText5" ma:readOnly="false">
      <xsd:simpleType>
        <xsd:restriction base="dms:Text">
          <xsd:maxLength value="255"/>
        </xsd:restriction>
      </xsd:simpleType>
    </xsd:element>
    <xsd:element name="AggregationStatus" ma:index="45"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BusinessValue" ma:index="46" nillable="true" ma:displayName="Business Value" ma:hidden="true" ma:internalName="BusinessValue" ma:readOnly="false">
      <xsd:simpleType>
        <xsd:restriction base="dms:Text">
          <xsd:maxLength value="255"/>
        </xsd:restriction>
      </xsd:simpleType>
    </xsd:element>
    <xsd:element name="FunctionGroup" ma:index="47" nillable="true" ma:displayName="Function Group" ma:default="Sport New Zealand" ma:hidden="true" ma:indexed="true" ma:internalName="FunctionGroup" ma:readOnly="false">
      <xsd:simpleType>
        <xsd:restriction base="dms:Text">
          <xsd:maxLength value="255"/>
        </xsd:restriction>
      </xsd:simpleType>
    </xsd:element>
    <xsd:element name="Subactivity" ma:index="49" nillable="true" ma:displayName="Subactivity" ma:default="" ma:hidden="true" ma:indexed="true" ma:internalName="Sub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b26242-dc21-4420-965a-f5c1d8109808" elementFormDefault="qualified">
    <xsd:import namespace="http://schemas.microsoft.com/office/2006/documentManagement/types"/>
    <xsd:import namespace="http://schemas.microsoft.com/office/infopath/2007/PartnerControls"/>
    <xsd:element name="FinancialYear" ma:index="13" nillable="true" ma:displayName="Financial Year" ma:default="2025-2026" ma:format="Dropdown" ma:hidden="true" ma:internalName="FinancialYear" ma:readOnly="false">
      <xsd:simpleType>
        <xsd:restriction base="dms:Choice">
          <xsd:enumeration value="2028-2029"/>
          <xsd:enumeration value="2027-2028"/>
          <xsd:enumeration value="2026-2027"/>
          <xsd:enumeration value="2025-2026"/>
          <xsd:enumeration value="2024-2025"/>
          <xsd:enumeration value="2023-2024"/>
          <xsd:enumeration value="2022-2023"/>
          <xsd:enumeration value="2021-2022"/>
          <xsd:enumeration value="2020-2021"/>
          <xsd:enumeration value="2019-2020"/>
          <xsd:enumeration value="2018-2019"/>
          <xsd:enumeration value="2017-2018"/>
        </xsd:restriction>
      </xsd:simpleType>
    </xsd:element>
    <xsd:element name="zMigrationID" ma:index="23" nillable="true" ma:displayName="zMigrationID" ma:hidden="true" ma:indexed="true" ma:internalName="zMigrationID" ma:readOnly="false">
      <xsd:simpleType>
        <xsd:restriction base="dms:Text">
          <xsd:maxLength value="255"/>
        </xsd:restriction>
      </xsd:simpleType>
    </xsd:element>
    <xsd:element name="zLegacy" ma:index="24" nillable="true" ma:displayName="zLegacy" ma:hidden="true" ma:internalName="zLegacy" ma:readOnly="false">
      <xsd:simpleType>
        <xsd:restriction base="dms:Note"/>
      </xsd:simpleType>
    </xsd:element>
    <xsd:element name="zLegacyJSON" ma:index="25" nillable="true" ma:displayName="zLegacyJSON" ma:hidden="true" ma:internalName="zLegacyJSON" ma:readOnly="false">
      <xsd:simpleType>
        <xsd:restriction base="dms:Note"/>
      </xsd:simpleType>
    </xsd:element>
    <xsd:element name="RecordID" ma:index="52" nillable="true" ma:displayName="RecordID" ma:hidden="true" ma:internalName="RecordID" ma:readOnly="false">
      <xsd:simpleType>
        <xsd:restriction base="dms:Text">
          <xsd:maxLength value="255"/>
        </xsd:restriction>
      </xsd:simpleType>
    </xsd:element>
    <xsd:element name="PartnerType" ma:index="55" nillable="true" ma:displayName="Partner Type" ma:hidden="true" ma:internalName="PartnerTyp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Year" ma:index="14" nillable="true" ma:displayName="Year" ma:default="2025" ma:format="Dropdown" ma:indexed="true" ma:internalName="Year" ma:readOnly="false">
      <xsd:simpleType>
        <xsd:union memberTypes="dms:Text">
          <xsd:simpleType>
            <xsd:restriction base="dms:Choice">
              <xsd:enumeration value="2028"/>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union>
      </xsd:simpleType>
    </xsd:element>
    <xsd:element name="ILFrom" ma:index="20" nillable="true" ma:displayName="From" ma:internalName="ILFrom" ma:readOnly="false">
      <xsd:simpleType>
        <xsd:restriction base="dms:Text">
          <xsd:maxLength value="255"/>
        </xsd:restriction>
      </xsd:simpleType>
    </xsd:element>
    <xsd:element name="Channel" ma:index="50" nillable="true" ma:displayName="Channel" ma:default="NA" ma:hidden="true" ma:indexed="true" ma:internalName="Channel" ma:readOnly="false">
      <xsd:simpleType>
        <xsd:restriction base="dms:Text">
          <xsd:maxLength value="255"/>
        </xsd:restriction>
      </xsd:simpleType>
    </xsd:element>
    <xsd:element name="Team" ma:index="51" nillable="true" ma:displayName="Team" ma:default="Marketing and Communications" ma:hidden="true" ma:indexed="true" ma:internalName="Team" ma:readOnly="false">
      <xsd:simpleType>
        <xsd:restriction base="dms:Text">
          <xsd:maxLength value="255"/>
        </xsd:restriction>
      </xsd:simpleType>
    </xsd:element>
    <xsd:element name="Level2" ma:index="53" nillable="true" ma:displayName="Level2" ma:default="NA" ma:hidden="true" ma:internalName="Level2" ma:readOnly="false">
      <xsd:simpleType>
        <xsd:restriction base="dms:Text">
          <xsd:maxLength value="255"/>
        </xsd:restriction>
      </xsd:simpleType>
    </xsd:element>
    <xsd:element name="Level3" ma:index="54" nillable="true" ma:displayName="Level3" ma:hidden="true" ma:internalName="Level3"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f2f7be-73e7-415b-92fa-448d47a74512" elementFormDefault="qualified">
    <xsd:import namespace="http://schemas.microsoft.com/office/2006/documentManagement/types"/>
    <xsd:import namespace="http://schemas.microsoft.com/office/infopath/2007/PartnerControls"/>
    <xsd:element name="KeyWords" ma:index="15" nillable="true" ma:displayName="Key Words" ma:internalName="KeyWord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Received" ma:index="21" nillable="true" ma:displayName="Received" ma:format="DateOnly" ma:internalName="Received" ma:readOnly="false">
      <xsd:simpleType>
        <xsd:restriction base="dms:DateTime"/>
      </xsd:simpleType>
    </xsd:element>
    <xsd:element name="SecurityClassification" ma:index="28"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MailPreviewData" ma:index="48" nillable="true" ma:displayName="MailPreviewData" ma:hidden="true" ma:internalName="MailPreview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29" nillable="true" ma:displayName="Aggregation Narrative" ma:hidden="true" ma:internalName="AggregationNarrativ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4f9c820c-e7e2-444d-97ee-45f2b3485c1d">NA</Project>
    <Subactivity xmlns="4f9c820c-e7e2-444d-97ee-45f2b3485c1d">Active Recreation</Subactivity>
    <Activity xmlns="4f9c820c-e7e2-444d-97ee-45f2b3485c1d">Marketing</Activity>
    <FunctionGroup xmlns="4f9c820c-e7e2-444d-97ee-45f2b3485c1d">Sport New Zealand</FunctionGroup>
    <Team xmlns="c91a514c-9034-4fa3-897a-8352025b26ed">Marketing and Communications</Team>
    <FinancialYear xmlns="acb26242-dc21-4420-965a-f5c1d8109808">2024-2025</FinancialYear>
    <Function xmlns="4f9c820c-e7e2-444d-97ee-45f2b3485c1d">Marketing and Communications</Function>
    <AggregationStatus xmlns="4f9c820c-e7e2-444d-97ee-45f2b3485c1d">Normal</AggregationStatus>
    <Level2 xmlns="c91a514c-9034-4fa3-897a-8352025b26ed">NA</Level2>
    <Channel xmlns="c91a514c-9034-4fa3-897a-8352025b26ed">NA</Channel>
    <PRAType xmlns="4f9c820c-e7e2-444d-97ee-45f2b3485c1d">Doc</PRAType>
    <Year xmlns="c91a514c-9034-4fa3-897a-8352025b26ed">Active Recreation</Year>
    <PRADateDisposal xmlns="4f9c820c-e7e2-444d-97ee-45f2b3485c1d" xsi:nil="true"/>
    <BusinessValue xmlns="4f9c820c-e7e2-444d-97ee-45f2b3485c1d" xsi:nil="true"/>
    <zLegacy xmlns="acb26242-dc21-4420-965a-f5c1d8109808" xsi:nil="true"/>
    <SecurityClassification xmlns="15ffb055-6eb4-45a1-bc20-bf2ac0d420da" xsi:nil="true"/>
    <PartnerType xmlns="acb26242-dc21-4420-965a-f5c1d8109808" xsi:nil="true"/>
    <PRADate3 xmlns="4f9c820c-e7e2-444d-97ee-45f2b3485c1d" xsi:nil="true"/>
    <PRAText5 xmlns="4f9c820c-e7e2-444d-97ee-45f2b3485c1d" xsi:nil="true"/>
    <PRADate2 xmlns="4f9c820c-e7e2-444d-97ee-45f2b3485c1d" xsi:nil="true"/>
    <PRAText1 xmlns="4f9c820c-e7e2-444d-97ee-45f2b3485c1d" xsi:nil="true"/>
    <PRAText4 xmlns="4f9c820c-e7e2-444d-97ee-45f2b3485c1d" xsi:nil="true"/>
    <Level3 xmlns="c91a514c-9034-4fa3-897a-8352025b26ed" xsi:nil="true"/>
    <zMigrationID xmlns="acb26242-dc21-4420-965a-f5c1d8109808" xsi:nil="true"/>
    <RecordID xmlns="acb26242-dc21-4420-965a-f5c1d8109808" xsi:nil="true"/>
    <zLegacyJSON xmlns="acb26242-dc21-4420-965a-f5c1d8109808" xsi:nil="true"/>
    <RelatedPeople xmlns="4f9c820c-e7e2-444d-97ee-45f2b3485c1d">
      <UserInfo>
        <DisplayName/>
        <AccountId xsi:nil="true"/>
        <AccountType/>
      </UserInfo>
    </RelatedPeople>
    <AggregationNarrative xmlns="725c79e5-42ce-4aa0-ac78-b6418001f0d2" xsi:nil="true"/>
    <PRADate1 xmlns="4f9c820c-e7e2-444d-97ee-45f2b3485c1d" xsi:nil="true"/>
    <TaxCatchAll xmlns="542624b3-cffc-481c-adb1-2d25bc83b1e4">
      <Value>433</Value>
      <Value>1</Value>
    </TaxCatchAll>
    <DocumentType xmlns="4f9c820c-e7e2-444d-97ee-45f2b3485c1d" xsi:nil="true"/>
    <PRAText3 xmlns="4f9c820c-e7e2-444d-97ee-45f2b3485c1d" xsi:nil="true"/>
    <Narrative xmlns="4f9c820c-e7e2-444d-97ee-45f2b3485c1d" xsi:nil="true"/>
    <PRADateTrigger xmlns="4f9c820c-e7e2-444d-97ee-45f2b3485c1d" xsi:nil="true"/>
    <PRAText2 xmlns="4f9c820c-e7e2-444d-97ee-45f2b3485c1d" xsi:nil="true"/>
    <CategoryName xmlns="903c0cc6-b165-4e6c-b7f3-b1d05ba0ddc1">Presentations</CategoryName>
    <Case xmlns="542624b3-cffc-481c-adb1-2d25bc83b1e4">NA</Case>
    <CategoryValue xmlns="903c0cc6-b165-4e6c-b7f3-b1d05ba0ddc1">Young People</CategoryValue>
    <KeyWords xmlns="98f2f7be-73e7-415b-92fa-448d47a74512" xsi:nil="true"/>
    <e3343728b5c74b3d8fb6c70eb949629a xmlns="903c0cc6-b165-4e6c-b7f3-b1d05ba0ddc1">
      <Terms xmlns="http://schemas.microsoft.com/office/infopath/2007/PartnerControls"/>
    </e3343728b5c74b3d8fb6c70eb949629a>
    <fbbc46e6080f4043b8eb3439e6385fb0 xmlns="903c0cc6-b165-4e6c-b7f3-b1d05ba0ddc1">
      <Terms xmlns="http://schemas.microsoft.com/office/infopath/2007/PartnerControls">
        <TermInfo xmlns="http://schemas.microsoft.com/office/infopath/2007/PartnerControls">
          <TermName xmlns="http://schemas.microsoft.com/office/infopath/2007/PartnerControls">Sport New Zealand</TermName>
          <TermId xmlns="http://schemas.microsoft.com/office/infopath/2007/PartnerControls">a188bc4b-83fc-4fbe-9723-859f40c7ccc6</TermId>
        </TermInfo>
      </Terms>
    </fbbc46e6080f4043b8eb3439e6385fb0>
    <lcf76f155ced4ddcb4097134ff3c332f xmlns="903c0cc6-b165-4e6c-b7f3-b1d05ba0ddc1" xsi:nil="true"/>
    <g8fd85cd35464210baa823c6298a2c0b xmlns="903c0cc6-b165-4e6c-b7f3-b1d05ba0ddc1">
      <Terms xmlns="http://schemas.microsoft.com/office/infopath/2007/PartnerControls">
        <TermInfo xmlns="http://schemas.microsoft.com/office/infopath/2007/PartnerControls">
          <TermName xmlns="http://schemas.microsoft.com/office/infopath/2007/PartnerControls">Wellington</TermName>
          <TermId xmlns="http://schemas.microsoft.com/office/infopath/2007/PartnerControls">2d57e175-dfba-4d89-9889-22c89b921851</TermId>
        </TermInfo>
      </Terms>
    </g8fd85cd35464210baa823c6298a2c0b>
    <OriginalSubject xmlns="4f9c820c-e7e2-444d-97ee-45f2b3485c1d" xsi:nil="true"/>
    <ILFrom xmlns="c91a514c-9034-4fa3-897a-8352025b26ed" xsi:nil="true"/>
    <Sent xmlns="4f9c820c-e7e2-444d-97ee-45f2b3485c1d" xsi:nil="true"/>
    <TargetAudience xmlns="903c0cc6-b165-4e6c-b7f3-b1d05ba0ddc1">Internal</TargetAudience>
    <EmailAttachment xmlns="903c0cc6-b165-4e6c-b7f3-b1d05ba0ddc1">false</EmailAttachment>
    <Received xmlns="15ffb055-6eb4-45a1-bc20-bf2ac0d420da" xsi:nil="true"/>
    <ReadOnlyStatus xmlns="903c0cc6-b165-4e6c-b7f3-b1d05ba0ddc1">Open</ReadOnlyStatus>
    <Subactivityy xmlns="903c0cc6-b165-4e6c-b7f3-b1d05ba0ddc1" xsi:nil="true"/>
    <To xmlns="4f9c820c-e7e2-444d-97ee-45f2b3485c1d" xsi:nil="true"/>
    <MailPreviewData xmlns="15ffb055-6eb4-45a1-bc20-bf2ac0d420da" xsi:nil="true"/>
  </documentManagement>
</p:properties>
</file>

<file path=customXml/itemProps1.xml><?xml version="1.0" encoding="utf-8"?>
<ds:datastoreItem xmlns:ds="http://schemas.openxmlformats.org/officeDocument/2006/customXml" ds:itemID="{D9A65B21-B415-458E-AC9E-99AD048749B4}">
  <ds:schemaRefs>
    <ds:schemaRef ds:uri="15ffb055-6eb4-45a1-bc20-bf2ac0d420da"/>
    <ds:schemaRef ds:uri="4f9c820c-e7e2-444d-97ee-45f2b3485c1d"/>
    <ds:schemaRef ds:uri="542624b3-cffc-481c-adb1-2d25bc83b1e4"/>
    <ds:schemaRef ds:uri="725c79e5-42ce-4aa0-ac78-b6418001f0d2"/>
    <ds:schemaRef ds:uri="903c0cc6-b165-4e6c-b7f3-b1d05ba0ddc1"/>
    <ds:schemaRef ds:uri="98f2f7be-73e7-415b-92fa-448d47a74512"/>
    <ds:schemaRef ds:uri="acb26242-dc21-4420-965a-f5c1d8109808"/>
    <ds:schemaRef ds:uri="c91a514c-9034-4fa3-897a-8352025b2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D8A009-3FA2-4939-BE54-54F0FD2A6859}">
  <ds:schemaRefs>
    <ds:schemaRef ds:uri="http://schemas.microsoft.com/sharepoint/v3/contenttype/forms"/>
  </ds:schemaRefs>
</ds:datastoreItem>
</file>

<file path=customXml/itemProps3.xml><?xml version="1.0" encoding="utf-8"?>
<ds:datastoreItem xmlns:ds="http://schemas.openxmlformats.org/officeDocument/2006/customXml" ds:itemID="{0B0EDDE6-A6FF-48E3-9BB4-7A5F7081C77D}">
  <ds:schemaRefs>
    <ds:schemaRef ds:uri="15ffb055-6eb4-45a1-bc20-bf2ac0d420da"/>
    <ds:schemaRef ds:uri="4f9c820c-e7e2-444d-97ee-45f2b3485c1d"/>
    <ds:schemaRef ds:uri="542624b3-cffc-481c-adb1-2d25bc83b1e4"/>
    <ds:schemaRef ds:uri="725c79e5-42ce-4aa0-ac78-b6418001f0d2"/>
    <ds:schemaRef ds:uri="903c0cc6-b165-4e6c-b7f3-b1d05ba0ddc1"/>
    <ds:schemaRef ds:uri="98f2f7be-73e7-415b-92fa-448d47a74512"/>
    <ds:schemaRef ds:uri="acb26242-dc21-4420-965a-f5c1d8109808"/>
    <ds:schemaRef ds:uri="c91a514c-9034-4fa3-897a-8352025b26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d5ca952-e4a5-43e6-b17c-c01d313ad135}" enabled="0" method="" siteId="{9d5ca952-e4a5-43e6-b17c-c01d313ad135}"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1433</Words>
  <Application>Microsoft Office PowerPoint</Application>
  <PresentationFormat>Widescreen</PresentationFormat>
  <Paragraphs>143</Paragraphs>
  <Slides>19</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Peer crowds and  physical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crowds and  physical activity:</dc:title>
  <dc:creator>Ella.Creagh@sportnz.org.nz</dc:creator>
  <cp:lastModifiedBy>Guy Fraser</cp:lastModifiedBy>
  <cp:revision>2</cp:revision>
  <dcterms:created xsi:type="dcterms:W3CDTF">2025-06-15T23:38:28Z</dcterms:created>
  <dcterms:modified xsi:type="dcterms:W3CDTF">2025-09-16T01:57:05Z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0x0101001AE7C03190B9CC45A2758A766426F3D2000A89D9672485494BBB85E562C330B856</vt:lpwstr>
  </property>
  <property fmtid="{D5CDD505-2E9C-101B-9397-08002B2CF9AE}" pid="3" name="Sport">
    <vt:lpwstr/>
  </property>
  <property fmtid="{D5CDD505-2E9C-101B-9397-08002B2CF9AE}" pid="4" name="MediaServiceImageTags">
    <vt:lpwstr/>
  </property>
  <property fmtid="{D5CDD505-2E9C-101B-9397-08002B2CF9AE}" pid="5" name="Region">
    <vt:lpwstr>433;#Wellington|2d57e175-dfba-4d89-9889-22c89b921851</vt:lpwstr>
  </property>
  <property fmtid="{D5CDD505-2E9C-101B-9397-08002B2CF9AE}" pid="6" name="Entity">
    <vt:lpwstr>1;#Sport New Zealand|a188bc4b-83fc-4fbe-9723-859f40c7ccc6</vt:lpwstr>
  </property>
  <property fmtid="{D5CDD505-2E9C-101B-9397-08002B2CF9AE}" pid="7" name="Class">
    <vt:lpwstr>TESTCLASS</vt:lpwstr>
  </property>
  <property fmtid="{D5CDD505-2E9C-101B-9397-08002B2CF9AE}" pid="8" name="SetLabel">
    <vt:lpwstr>RETAIN</vt:lpwstr>
  </property>
</Properties>
</file>